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08" r:id="rId2"/>
    <p:sldId id="304" r:id="rId3"/>
    <p:sldId id="346" r:id="rId4"/>
    <p:sldId id="4062" r:id="rId5"/>
    <p:sldId id="4054" r:id="rId6"/>
    <p:sldId id="4055" r:id="rId7"/>
    <p:sldId id="4053" r:id="rId8"/>
    <p:sldId id="4057" r:id="rId9"/>
    <p:sldId id="4051" r:id="rId10"/>
    <p:sldId id="361" r:id="rId11"/>
    <p:sldId id="360" r:id="rId12"/>
    <p:sldId id="366" r:id="rId13"/>
    <p:sldId id="368" r:id="rId14"/>
    <p:sldId id="365" r:id="rId15"/>
    <p:sldId id="4064" r:id="rId16"/>
    <p:sldId id="4063" r:id="rId17"/>
    <p:sldId id="4065" r:id="rId18"/>
    <p:sldId id="4066" r:id="rId19"/>
    <p:sldId id="4067" r:id="rId20"/>
    <p:sldId id="4068" r:id="rId21"/>
    <p:sldId id="4069" r:id="rId22"/>
    <p:sldId id="277" r:id="rId23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0" clrIdx="0"/>
  <p:cmAuthor id="2" name="Windows 사용자" initials="W사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75443"/>
    <a:srgbClr val="2F5597"/>
    <a:srgbClr val="EDEDED"/>
    <a:srgbClr val="E7E7E7"/>
    <a:srgbClr val="F2F2F2"/>
    <a:srgbClr val="3B4B5F"/>
    <a:srgbClr val="40586D"/>
    <a:srgbClr val="43556B"/>
    <a:srgbClr val="009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78" autoAdjust="0"/>
    <p:restoredTop sz="94614" autoAdjust="0"/>
  </p:normalViewPr>
  <p:slideViewPr>
    <p:cSldViewPr snapToGrid="0">
      <p:cViewPr varScale="1">
        <p:scale>
          <a:sx n="117" d="100"/>
          <a:sy n="117" d="100"/>
        </p:scale>
        <p:origin x="78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63208D-54E3-47D6-81F3-8114654718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60" cy="498056"/>
          </a:xfrm>
          <a:prstGeom prst="rect">
            <a:avLst/>
          </a:prstGeom>
        </p:spPr>
        <p:txBody>
          <a:bodyPr vert="horz" lIns="91467" tIns="45734" rIns="91467" bIns="45734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94BA11-92D9-448D-ABDB-5E7FB0340E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2" y="0"/>
            <a:ext cx="2945660" cy="498056"/>
          </a:xfrm>
          <a:prstGeom prst="rect">
            <a:avLst/>
          </a:prstGeom>
        </p:spPr>
        <p:txBody>
          <a:bodyPr vert="horz" lIns="91467" tIns="45734" rIns="91467" bIns="45734" rtlCol="0"/>
          <a:lstStyle>
            <a:lvl1pPr algn="r">
              <a:defRPr sz="1200"/>
            </a:lvl1pPr>
          </a:lstStyle>
          <a:p>
            <a:fld id="{B80EE26C-51DA-4DAF-A168-3A71E27B6D3D}" type="datetimeFigureOut">
              <a:rPr lang="ko-KR" altLang="en-US" smtClean="0"/>
              <a:t>2025-03-07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13F8B7-0556-4AF8-ADD8-E39F567F6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5"/>
            <a:ext cx="2945660" cy="498055"/>
          </a:xfrm>
          <a:prstGeom prst="rect">
            <a:avLst/>
          </a:prstGeom>
        </p:spPr>
        <p:txBody>
          <a:bodyPr vert="horz" lIns="91467" tIns="45734" rIns="91467" bIns="45734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2EC5AC-1669-414C-884C-297003091C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2" y="9428585"/>
            <a:ext cx="2945660" cy="498055"/>
          </a:xfrm>
          <a:prstGeom prst="rect">
            <a:avLst/>
          </a:prstGeom>
        </p:spPr>
        <p:txBody>
          <a:bodyPr vert="horz" lIns="91467" tIns="45734" rIns="91467" bIns="45734" rtlCol="0" anchor="b"/>
          <a:lstStyle>
            <a:lvl1pPr algn="r">
              <a:defRPr sz="1200"/>
            </a:lvl1pPr>
          </a:lstStyle>
          <a:p>
            <a:fld id="{8C46F0D7-2F1C-432C-8DCB-605A26590EC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653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60" cy="498056"/>
          </a:xfrm>
          <a:prstGeom prst="rect">
            <a:avLst/>
          </a:prstGeom>
        </p:spPr>
        <p:txBody>
          <a:bodyPr vert="horz" lIns="91467" tIns="45734" rIns="91467" bIns="45734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2" y="0"/>
            <a:ext cx="2945660" cy="498056"/>
          </a:xfrm>
          <a:prstGeom prst="rect">
            <a:avLst/>
          </a:prstGeom>
        </p:spPr>
        <p:txBody>
          <a:bodyPr vert="horz" lIns="91467" tIns="45734" rIns="91467" bIns="45734" rtlCol="0"/>
          <a:lstStyle>
            <a:lvl1pPr algn="r">
              <a:defRPr sz="1200"/>
            </a:lvl1pPr>
          </a:lstStyle>
          <a:p>
            <a:fld id="{EE70301D-BD39-4B7A-85F3-950C031BB8F1}" type="datetimeFigureOut">
              <a:rPr lang="ko-KR" altLang="en-US" smtClean="0"/>
              <a:t>2025-03-07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67" tIns="45734" rIns="91467" bIns="45734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3"/>
          </a:xfrm>
          <a:prstGeom prst="rect">
            <a:avLst/>
          </a:prstGeom>
        </p:spPr>
        <p:txBody>
          <a:bodyPr vert="horz" lIns="91467" tIns="45734" rIns="91467" bIns="45734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60" cy="498055"/>
          </a:xfrm>
          <a:prstGeom prst="rect">
            <a:avLst/>
          </a:prstGeom>
        </p:spPr>
        <p:txBody>
          <a:bodyPr vert="horz" lIns="91467" tIns="45734" rIns="91467" bIns="45734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2" y="9428585"/>
            <a:ext cx="2945660" cy="498055"/>
          </a:xfrm>
          <a:prstGeom prst="rect">
            <a:avLst/>
          </a:prstGeom>
        </p:spPr>
        <p:txBody>
          <a:bodyPr vert="horz" lIns="91467" tIns="45734" rIns="91467" bIns="45734" rtlCol="0" anchor="b"/>
          <a:lstStyle>
            <a:lvl1pPr algn="r">
              <a:defRPr sz="1200"/>
            </a:lvl1pPr>
          </a:lstStyle>
          <a:p>
            <a:fld id="{068BF6EB-4656-4A42-A8B3-0125CF75F3A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418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4E821-935F-FBE8-80FF-4D61B26D0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2FFD00-0AEB-8324-A171-DD9C86C96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23ECA7-22B0-862E-57D6-A365A327C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2D9250-1B0A-4FDC-2C0E-5EF5ABBE3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F6EB-4656-4A42-A8B3-0125CF75F3A3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3278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6B0-6B81-77B6-30E1-F61C4DBD4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BA6D9A-F581-D5B5-CE3E-2CE553AC9C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365693-2D57-0771-0C14-17583CF2B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91984E-5F98-5550-B739-405471155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F6EB-4656-4A42-A8B3-0125CF75F3A3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334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13687-B461-3E40-3A7C-11DDE53D5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5D825B-A367-A472-8179-452CA4277F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A44E51-60E7-9131-2F39-8B8409971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A703AD-FB80-3768-C192-5F69A75DC8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F6EB-4656-4A42-A8B3-0125CF75F3A3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586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51BD5-20CD-E5CE-26E8-7B2AA77F9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EA48EF-7C20-973B-2971-1721ED41F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FFC199-7AD1-39F5-5D00-CA52B6D884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751AF8-75C5-3CB4-9590-FEB510DB38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F6EB-4656-4A42-A8B3-0125CF75F3A3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9193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90D38-7D18-036E-D13F-D42B0C82C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CB0A03-3AB7-AB9B-3EA6-86D8393A24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0DDE3C-0EA4-3967-38D3-B222AEE5C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870DCB-BADC-8346-7FAF-119872C9C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F6EB-4656-4A42-A8B3-0125CF75F3A3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9145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82041-4C4A-D8CC-E6AE-EB9F5C6C6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2FA881-8EA4-BC0B-AC03-AC43ED88F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0C1BD7-8F20-21CB-E7F6-A2705F199D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45A25F-249E-BC8F-8EE1-4CC997ABE4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F6EB-4656-4A42-A8B3-0125CF75F3A3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8773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0E917-3A95-ABE5-A12A-C3C779B87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F79751-1904-C270-8D8A-7B8EBA44F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B8D75D-A2C0-001C-7F81-FBFBD3724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F9EDB8-C9A7-35D7-37CF-A1A21379F4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F6EB-4656-4A42-A8B3-0125CF75F3A3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142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A1A37-4A5B-C78B-F8AC-38F9DA9F2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4F8190-3D9E-1C33-B42D-DA2F54A794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8200F4-C2AC-72CA-1D99-DA028C0CF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247FEF-4B76-57B6-11AB-85DE363E79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F6EB-4656-4A42-A8B3-0125CF75F3A3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007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B9A72-D08C-51CB-A92F-3DB8C0A1F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0DB370-58D0-05F7-E916-6DAB20277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1069A4-2ED5-E81C-E1F7-34798BC30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476929-528B-8825-AC74-C7D4E0424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F6EB-4656-4A42-A8B3-0125CF75F3A3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349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2CE8E-9C1B-4580-7C38-5CD2A7A2E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5919E4-B775-0319-E7F2-3BD2E21993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8B566B-9735-8FB3-9DD2-EF37C03B0C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92CBCD-87AB-C5FD-6881-029B76E3F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F6EB-4656-4A42-A8B3-0125CF75F3A3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0809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560E3-C4BA-4381-26DC-1030DF2E8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C58207-AB94-C546-0410-3E9CC7B41F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E6B80B-8747-0006-D7A9-93B68F555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E73EDB-80B3-6F63-0553-D754039AD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F6EB-4656-4A42-A8B3-0125CF75F3A3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121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42897-E6E7-1B3C-B181-9B57B413C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D99597-57F2-24F2-700C-3EF81940D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8EFCDB-4CB1-052B-E720-63D74AA40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6383B0-2B54-F94C-582D-156F3D96B3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F6EB-4656-4A42-A8B3-0125CF75F3A3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657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25BC6-D462-E21F-E6C5-57B4DCA8B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6BA4DC-253D-E610-0B37-09775F1937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AA5414-1A73-078F-CB19-8C5894D77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6FBFC2-C5F0-A7AE-3C0B-88198A138D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F6EB-4656-4A42-A8B3-0125CF75F3A3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1289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D3F7C-E631-E017-B839-095A1098D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EDCB237-31B9-5EAF-1A26-B65899F28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41CAFE-FE4D-FADF-0E17-03645F639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D1ABC4-CAE7-82D5-E572-55642346BD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F6EB-4656-4A42-A8B3-0125CF75F3A3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285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52167-D750-2676-38FB-5B1D00728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DCCDB6-9890-DC7E-AD44-145108B63A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2EA6F4E-E9F6-4A97-F582-4A8EFEBFFA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FB4338-FDA2-5761-19AE-50B1CE7228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F6EB-4656-4A42-A8B3-0125CF75F3A3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6653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8898D-D8DC-1A8B-A588-495B86C75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91AE1A-402B-62D8-DB57-371D84235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68C43E0-7757-8192-42DA-66B10900B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69885-1A7F-95CE-1D74-C2AB869C0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F6EB-4656-4A42-A8B3-0125CF75F3A3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7569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8B163-6336-7D04-0757-A57FF4BAA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7E00D7-7B24-11B6-BF13-FEFFF9527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429964-01B9-396D-B250-163DA9FE6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397F63-9243-39CB-7669-2A41DD5111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F6EB-4656-4A42-A8B3-0125CF75F3A3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0694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잘린 대각선 방향 모서리 31">
            <a:extLst>
              <a:ext uri="{FF2B5EF4-FFF2-40B4-BE49-F238E27FC236}">
                <a16:creationId xmlns:a16="http://schemas.microsoft.com/office/drawing/2014/main" id="{7649CA9F-CAB9-4A1A-90DC-0C8163EA8989}"/>
              </a:ext>
            </a:extLst>
          </p:cNvPr>
          <p:cNvSpPr/>
          <p:nvPr userDrawn="1"/>
        </p:nvSpPr>
        <p:spPr>
          <a:xfrm>
            <a:off x="2038350" y="1821301"/>
            <a:ext cx="8124826" cy="2684462"/>
          </a:xfrm>
          <a:prstGeom prst="snip2DiagRect">
            <a:avLst>
              <a:gd name="adj1" fmla="val 0"/>
              <a:gd name="adj2" fmla="val 34384"/>
            </a:avLst>
          </a:prstGeom>
          <a:solidFill>
            <a:schemeClr val="bg1">
              <a:lumMod val="95000"/>
              <a:alpha val="0"/>
            </a:schemeClr>
          </a:solidFill>
          <a:ln w="127000" cap="sq">
            <a:gradFill>
              <a:gsLst>
                <a:gs pos="0">
                  <a:schemeClr val="accent3">
                    <a:lumMod val="40000"/>
                    <a:lumOff val="60000"/>
                    <a:alpha val="50000"/>
                  </a:schemeClr>
                </a:gs>
                <a:gs pos="74000">
                  <a:schemeClr val="accent3">
                    <a:lumMod val="20000"/>
                    <a:lumOff val="80000"/>
                  </a:schemeClr>
                </a:gs>
                <a:gs pos="8300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lumMod val="60000"/>
                    <a:lumOff val="40000"/>
                    <a:alpha val="59000"/>
                  </a:schemeClr>
                </a:gs>
              </a:gsLst>
              <a:lin ang="5400000" scaled="1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E675A5D-73F0-4345-8C41-D16AE9574344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74000">
                <a:srgbClr val="009999"/>
              </a:gs>
              <a:gs pos="83000">
                <a:srgbClr val="009999"/>
              </a:gs>
              <a:gs pos="100000">
                <a:srgbClr val="00999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EF7595-9A03-4449-9361-A3ECF46FDA65}"/>
              </a:ext>
            </a:extLst>
          </p:cNvPr>
          <p:cNvSpPr/>
          <p:nvPr userDrawn="1"/>
        </p:nvSpPr>
        <p:spPr>
          <a:xfrm rot="10800000"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74000">
                <a:srgbClr val="009999"/>
              </a:gs>
              <a:gs pos="83000">
                <a:srgbClr val="009999"/>
              </a:gs>
              <a:gs pos="100000">
                <a:srgbClr val="00999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슬라이드 번호 개체 틀 9">
            <a:extLst>
              <a:ext uri="{FF2B5EF4-FFF2-40B4-BE49-F238E27FC236}">
                <a16:creationId xmlns:a16="http://schemas.microsoft.com/office/drawing/2014/main" id="{9894D5EF-168A-4A49-874B-4287F7039010}"/>
              </a:ext>
            </a:extLst>
          </p:cNvPr>
          <p:cNvSpPr txBox="1">
            <a:spLocks/>
          </p:cNvSpPr>
          <p:nvPr userDrawn="1"/>
        </p:nvSpPr>
        <p:spPr>
          <a:xfrm>
            <a:off x="5916797" y="6528988"/>
            <a:ext cx="358405" cy="21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2A6665-3514-4948-8E09-39272CC142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C626C7-DAD4-87C4-79F6-0956EAB8C236}"/>
              </a:ext>
            </a:extLst>
          </p:cNvPr>
          <p:cNvGrpSpPr/>
          <p:nvPr userDrawn="1"/>
        </p:nvGrpSpPr>
        <p:grpSpPr>
          <a:xfrm>
            <a:off x="11067693" y="146362"/>
            <a:ext cx="1124302" cy="231100"/>
            <a:chOff x="10704722" y="105056"/>
            <a:chExt cx="984116" cy="23051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28F3D-1D9B-B8D3-F028-7B57AE401DBF}"/>
                </a:ext>
              </a:extLst>
            </p:cNvPr>
            <p:cNvSpPr txBox="1"/>
            <p:nvPr userDrawn="1"/>
          </p:nvSpPr>
          <p:spPr>
            <a:xfrm>
              <a:off x="10704722" y="105056"/>
              <a:ext cx="984116" cy="23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94" b="1" dirty="0">
                  <a:solidFill>
                    <a:srgbClr val="FF0000"/>
                  </a:solidFill>
                </a:rPr>
                <a:t>CONFIDENTIAL</a:t>
              </a:r>
              <a:endParaRPr lang="ko-KR" altLang="en-US" sz="894" b="1" dirty="0">
                <a:solidFill>
                  <a:srgbClr val="FF0000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1BA18FF7-F005-6A2B-9FC8-4470D8BB18CE}"/>
                </a:ext>
              </a:extLst>
            </p:cNvPr>
            <p:cNvSpPr/>
            <p:nvPr userDrawn="1"/>
          </p:nvSpPr>
          <p:spPr>
            <a:xfrm>
              <a:off x="10760559" y="105056"/>
              <a:ext cx="852322" cy="230512"/>
            </a:xfrm>
            <a:prstGeom prst="roundRect">
              <a:avLst>
                <a:gd name="adj" fmla="val 20273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3"/>
            </a:p>
          </p:txBody>
        </p:sp>
      </p:grpSp>
    </p:spTree>
    <p:extLst>
      <p:ext uri="{BB962C8B-B14F-4D97-AF65-F5344CB8AC3E}">
        <p14:creationId xmlns:p14="http://schemas.microsoft.com/office/powerpoint/2010/main" val="1675589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E675A5D-73F0-4345-8C41-D16AE9574344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74000">
                <a:srgbClr val="009999"/>
              </a:gs>
              <a:gs pos="83000">
                <a:srgbClr val="009999"/>
              </a:gs>
              <a:gs pos="100000">
                <a:srgbClr val="00999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EF7595-9A03-4449-9361-A3ECF46FDA65}"/>
              </a:ext>
            </a:extLst>
          </p:cNvPr>
          <p:cNvSpPr/>
          <p:nvPr userDrawn="1"/>
        </p:nvSpPr>
        <p:spPr>
          <a:xfrm rot="10800000"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74000">
                <a:srgbClr val="009999"/>
              </a:gs>
              <a:gs pos="83000">
                <a:srgbClr val="009999"/>
              </a:gs>
              <a:gs pos="100000">
                <a:srgbClr val="00999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슬라이드 번호 개체 틀 9">
            <a:extLst>
              <a:ext uri="{FF2B5EF4-FFF2-40B4-BE49-F238E27FC236}">
                <a16:creationId xmlns:a16="http://schemas.microsoft.com/office/drawing/2014/main" id="{9894D5EF-168A-4A49-874B-4287F7039010}"/>
              </a:ext>
            </a:extLst>
          </p:cNvPr>
          <p:cNvSpPr txBox="1">
            <a:spLocks/>
          </p:cNvSpPr>
          <p:nvPr userDrawn="1"/>
        </p:nvSpPr>
        <p:spPr>
          <a:xfrm>
            <a:off x="5916797" y="6528988"/>
            <a:ext cx="358405" cy="21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2A6665-3514-4948-8E09-39272CC142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D26D0-08A8-EA9A-5BD4-E1ACD12296B6}"/>
              </a:ext>
            </a:extLst>
          </p:cNvPr>
          <p:cNvSpPr txBox="1"/>
          <p:nvPr userDrawn="1"/>
        </p:nvSpPr>
        <p:spPr>
          <a:xfrm>
            <a:off x="-66676" y="6575214"/>
            <a:ext cx="18662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latin typeface="+mn-ea"/>
                <a:ea typeface="+mn-ea"/>
              </a:rPr>
              <a:t>작성자 </a:t>
            </a:r>
            <a:r>
              <a:rPr lang="en-US" altLang="ko-KR" sz="800">
                <a:latin typeface="+mn-ea"/>
                <a:ea typeface="+mn-ea"/>
              </a:rPr>
              <a:t>: </a:t>
            </a:r>
            <a:r>
              <a:rPr lang="ko-KR" altLang="en-US" sz="800">
                <a:latin typeface="+mn-ea"/>
                <a:ea typeface="+mn-ea"/>
              </a:rPr>
              <a:t>생산팀</a:t>
            </a:r>
            <a:r>
              <a:rPr lang="en-US" altLang="ko-KR" sz="800">
                <a:latin typeface="+mn-ea"/>
                <a:ea typeface="+mn-ea"/>
              </a:rPr>
              <a:t>(</a:t>
            </a:r>
            <a:r>
              <a:rPr lang="ko-KR" altLang="en-US" sz="800">
                <a:latin typeface="+mn-ea"/>
                <a:ea typeface="+mn-ea"/>
              </a:rPr>
              <a:t>전산</a:t>
            </a:r>
            <a:r>
              <a:rPr lang="en-US" altLang="ko-KR" sz="800">
                <a:latin typeface="+mn-ea"/>
                <a:ea typeface="+mn-ea"/>
              </a:rPr>
              <a:t>PT) </a:t>
            </a:r>
            <a:r>
              <a:rPr lang="ko-KR" altLang="en-US" sz="800">
                <a:latin typeface="+mn-ea"/>
                <a:ea typeface="+mn-ea"/>
              </a:rPr>
              <a:t>김종현 차장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32DA579-1267-9D21-EBD4-175EBF1E7673}"/>
              </a:ext>
            </a:extLst>
          </p:cNvPr>
          <p:cNvGrpSpPr/>
          <p:nvPr userDrawn="1"/>
        </p:nvGrpSpPr>
        <p:grpSpPr>
          <a:xfrm>
            <a:off x="11067693" y="146362"/>
            <a:ext cx="1124302" cy="231100"/>
            <a:chOff x="10704722" y="105056"/>
            <a:chExt cx="984116" cy="23051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692E7D-B672-FCB2-C03B-0A0543EDE6BA}"/>
                </a:ext>
              </a:extLst>
            </p:cNvPr>
            <p:cNvSpPr txBox="1"/>
            <p:nvPr userDrawn="1"/>
          </p:nvSpPr>
          <p:spPr>
            <a:xfrm>
              <a:off x="10704722" y="105056"/>
              <a:ext cx="984116" cy="23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94" b="1" dirty="0">
                  <a:solidFill>
                    <a:srgbClr val="FF0000"/>
                  </a:solidFill>
                </a:rPr>
                <a:t>CONFIDENTIAL</a:t>
              </a:r>
              <a:endParaRPr lang="ko-KR" altLang="en-US" sz="894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A29E583-48DA-9EAD-9BC2-ABEA6F30A6E7}"/>
                </a:ext>
              </a:extLst>
            </p:cNvPr>
            <p:cNvSpPr/>
            <p:nvPr userDrawn="1"/>
          </p:nvSpPr>
          <p:spPr>
            <a:xfrm>
              <a:off x="10760559" y="105056"/>
              <a:ext cx="852322" cy="230512"/>
            </a:xfrm>
            <a:prstGeom prst="roundRect">
              <a:avLst>
                <a:gd name="adj" fmla="val 20273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3"/>
            </a:p>
          </p:txBody>
        </p:sp>
      </p:grpSp>
    </p:spTree>
    <p:extLst>
      <p:ext uri="{BB962C8B-B14F-4D97-AF65-F5344CB8AC3E}">
        <p14:creationId xmlns:p14="http://schemas.microsoft.com/office/powerpoint/2010/main" val="885464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F8B56C3-6A92-4990-B687-42768ABB269F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74000">
                <a:srgbClr val="009999"/>
              </a:gs>
              <a:gs pos="83000">
                <a:srgbClr val="009999"/>
              </a:gs>
              <a:gs pos="100000">
                <a:srgbClr val="00999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6563F6-1F31-4467-8C11-6BD9AEA8BE0F}"/>
              </a:ext>
            </a:extLst>
          </p:cNvPr>
          <p:cNvSpPr/>
          <p:nvPr userDrawn="1"/>
        </p:nvSpPr>
        <p:spPr>
          <a:xfrm rot="10800000"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74000">
                <a:srgbClr val="009999"/>
              </a:gs>
              <a:gs pos="83000">
                <a:srgbClr val="009999"/>
              </a:gs>
              <a:gs pos="100000">
                <a:srgbClr val="00999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슬라이드 번호 개체 틀 9">
            <a:extLst>
              <a:ext uri="{FF2B5EF4-FFF2-40B4-BE49-F238E27FC236}">
                <a16:creationId xmlns:a16="http://schemas.microsoft.com/office/drawing/2014/main" id="{9894D5EF-168A-4A49-874B-4287F7039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6797" y="6528988"/>
            <a:ext cx="358405" cy="21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A6665-3514-4948-8E09-39272CC142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8770128" y="6253988"/>
            <a:ext cx="3313922" cy="409343"/>
            <a:chOff x="8770128" y="6215888"/>
            <a:chExt cx="3313922" cy="4093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B8AFE64-8F16-48E8-AE83-FF0BAF7F5046}"/>
                </a:ext>
              </a:extLst>
            </p:cNvPr>
            <p:cNvGrpSpPr/>
            <p:nvPr/>
          </p:nvGrpSpPr>
          <p:grpSpPr>
            <a:xfrm>
              <a:off x="8770128" y="6215888"/>
              <a:ext cx="3267776" cy="409343"/>
              <a:chOff x="117722" y="46910"/>
              <a:chExt cx="2165629" cy="267091"/>
            </a:xfrm>
          </p:grpSpPr>
          <p:pic>
            <p:nvPicPr>
              <p:cNvPr id="15" name="그래픽 5">
                <a:extLst>
                  <a:ext uri="{FF2B5EF4-FFF2-40B4-BE49-F238E27FC236}">
                    <a16:creationId xmlns:a16="http://schemas.microsoft.com/office/drawing/2014/main" id="{8D0D1A31-34CD-438C-A293-8E45ECA1D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7722" y="46910"/>
                <a:ext cx="298267" cy="190322"/>
              </a:xfrm>
              <a:prstGeom prst="rect">
                <a:avLst/>
              </a:prstGeom>
            </p:spPr>
          </p:pic>
          <p:pic>
            <p:nvPicPr>
              <p:cNvPr id="16" name="그래픽 6">
                <a:extLst>
                  <a:ext uri="{FF2B5EF4-FFF2-40B4-BE49-F238E27FC236}">
                    <a16:creationId xmlns:a16="http://schemas.microsoft.com/office/drawing/2014/main" id="{7646B6B4-7CEA-44C7-9340-3DB2E0E8C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68727" y="53979"/>
                <a:ext cx="1814624" cy="260022"/>
              </a:xfrm>
              <a:prstGeom prst="rect">
                <a:avLst/>
              </a:prstGeom>
            </p:spPr>
          </p:pic>
        </p:grpSp>
        <p:sp>
          <p:nvSpPr>
            <p:cNvPr id="14" name="직사각형 13"/>
            <p:cNvSpPr/>
            <p:nvPr/>
          </p:nvSpPr>
          <p:spPr>
            <a:xfrm>
              <a:off x="10617200" y="6494874"/>
              <a:ext cx="1466850" cy="130357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6149E37-2222-067E-0053-4B4B0C090D08}"/>
              </a:ext>
            </a:extLst>
          </p:cNvPr>
          <p:cNvSpPr txBox="1"/>
          <p:nvPr userDrawn="1"/>
        </p:nvSpPr>
        <p:spPr>
          <a:xfrm>
            <a:off x="-66676" y="6575214"/>
            <a:ext cx="18662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latin typeface="+mn-ea"/>
                <a:ea typeface="+mn-ea"/>
              </a:rPr>
              <a:t>작성자 </a:t>
            </a:r>
            <a:r>
              <a:rPr lang="en-US" altLang="ko-KR" sz="800">
                <a:latin typeface="+mn-ea"/>
                <a:ea typeface="+mn-ea"/>
              </a:rPr>
              <a:t>: </a:t>
            </a:r>
            <a:r>
              <a:rPr lang="ko-KR" altLang="en-US" sz="800">
                <a:latin typeface="+mn-ea"/>
                <a:ea typeface="+mn-ea"/>
              </a:rPr>
              <a:t>생산팀</a:t>
            </a:r>
            <a:r>
              <a:rPr lang="en-US" altLang="ko-KR" sz="800">
                <a:latin typeface="+mn-ea"/>
                <a:ea typeface="+mn-ea"/>
              </a:rPr>
              <a:t>(</a:t>
            </a:r>
            <a:r>
              <a:rPr lang="ko-KR" altLang="en-US" sz="800">
                <a:latin typeface="+mn-ea"/>
                <a:ea typeface="+mn-ea"/>
              </a:rPr>
              <a:t>전산</a:t>
            </a:r>
            <a:r>
              <a:rPr lang="en-US" altLang="ko-KR" sz="800">
                <a:latin typeface="+mn-ea"/>
                <a:ea typeface="+mn-ea"/>
              </a:rPr>
              <a:t>PT) </a:t>
            </a:r>
            <a:r>
              <a:rPr lang="ko-KR" altLang="en-US" sz="800">
                <a:latin typeface="+mn-ea"/>
                <a:ea typeface="+mn-ea"/>
              </a:rPr>
              <a:t>김종현 차장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90C0C96-09A3-6027-7D0B-5B055448B2CC}"/>
              </a:ext>
            </a:extLst>
          </p:cNvPr>
          <p:cNvGrpSpPr/>
          <p:nvPr userDrawn="1"/>
        </p:nvGrpSpPr>
        <p:grpSpPr>
          <a:xfrm>
            <a:off x="11067693" y="146362"/>
            <a:ext cx="1124302" cy="231100"/>
            <a:chOff x="10704722" y="105056"/>
            <a:chExt cx="984116" cy="2305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C6B49A-C8C2-12A1-39F5-F2D32343FA9E}"/>
                </a:ext>
              </a:extLst>
            </p:cNvPr>
            <p:cNvSpPr txBox="1"/>
            <p:nvPr userDrawn="1"/>
          </p:nvSpPr>
          <p:spPr>
            <a:xfrm>
              <a:off x="10704722" y="105056"/>
              <a:ext cx="984116" cy="23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94" b="1" dirty="0">
                  <a:solidFill>
                    <a:srgbClr val="FF0000"/>
                  </a:solidFill>
                </a:rPr>
                <a:t>CONFIDENTIAL</a:t>
              </a:r>
              <a:endParaRPr lang="ko-KR" altLang="en-US" sz="894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04CE970-336E-87A1-F4F8-3A6A930B4A89}"/>
                </a:ext>
              </a:extLst>
            </p:cNvPr>
            <p:cNvSpPr/>
            <p:nvPr userDrawn="1"/>
          </p:nvSpPr>
          <p:spPr>
            <a:xfrm>
              <a:off x="10760559" y="105056"/>
              <a:ext cx="852322" cy="230512"/>
            </a:xfrm>
            <a:prstGeom prst="roundRect">
              <a:avLst>
                <a:gd name="adj" fmla="val 20273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3"/>
            </a:p>
          </p:txBody>
        </p:sp>
      </p:grpSp>
    </p:spTree>
    <p:extLst>
      <p:ext uri="{BB962C8B-B14F-4D97-AF65-F5344CB8AC3E}">
        <p14:creationId xmlns:p14="http://schemas.microsoft.com/office/powerpoint/2010/main" val="3194702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AAEAF18-B8B4-4B91-9075-48BEA43EFB7F}"/>
              </a:ext>
            </a:extLst>
          </p:cNvPr>
          <p:cNvGrpSpPr/>
          <p:nvPr userDrawn="1"/>
        </p:nvGrpSpPr>
        <p:grpSpPr>
          <a:xfrm>
            <a:off x="-12526" y="-9525"/>
            <a:ext cx="12204525" cy="647703"/>
            <a:chOff x="-12526" y="-9525"/>
            <a:chExt cx="12204525" cy="64770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BE7039-DBB8-4C4C-96B2-C5247D103483}"/>
                </a:ext>
              </a:extLst>
            </p:cNvPr>
            <p:cNvSpPr/>
            <p:nvPr userDrawn="1"/>
          </p:nvSpPr>
          <p:spPr>
            <a:xfrm>
              <a:off x="-12526" y="-9522"/>
              <a:ext cx="12192000" cy="647700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74000">
                  <a:srgbClr val="009999"/>
                </a:gs>
                <a:gs pos="83000">
                  <a:srgbClr val="009999"/>
                </a:gs>
                <a:gs pos="100000">
                  <a:srgbClr val="00999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36732C21-5F54-432E-9EFF-ED12B1B1D899}"/>
                </a:ext>
              </a:extLst>
            </p:cNvPr>
            <p:cNvSpPr/>
            <p:nvPr userDrawn="1"/>
          </p:nvSpPr>
          <p:spPr>
            <a:xfrm>
              <a:off x="9339259" y="-9525"/>
              <a:ext cx="1552577" cy="647702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C598918-880D-420B-A104-D7E39733DB81}"/>
                </a:ext>
              </a:extLst>
            </p:cNvPr>
            <p:cNvSpPr/>
            <p:nvPr userDrawn="1"/>
          </p:nvSpPr>
          <p:spPr>
            <a:xfrm rot="10800000">
              <a:off x="10115549" y="-9525"/>
              <a:ext cx="2076450" cy="64770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3264473-A8C2-4985-8A22-7EF5A5D9F5C8}"/>
              </a:ext>
            </a:extLst>
          </p:cNvPr>
          <p:cNvCxnSpPr/>
          <p:nvPr userDrawn="1"/>
        </p:nvCxnSpPr>
        <p:spPr>
          <a:xfrm>
            <a:off x="338203" y="6743699"/>
            <a:ext cx="1152394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슬라이드 번호 개체 틀 9">
            <a:extLst>
              <a:ext uri="{FF2B5EF4-FFF2-40B4-BE49-F238E27FC236}">
                <a16:creationId xmlns:a16="http://schemas.microsoft.com/office/drawing/2014/main" id="{9894D5EF-168A-4A49-874B-4287F7039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6797" y="6528988"/>
            <a:ext cx="358405" cy="21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A6665-3514-4948-8E09-39272CC142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B8AFE64-8F16-48E8-AE83-FF0BAF7F5046}"/>
              </a:ext>
            </a:extLst>
          </p:cNvPr>
          <p:cNvGrpSpPr/>
          <p:nvPr/>
        </p:nvGrpSpPr>
        <p:grpSpPr>
          <a:xfrm>
            <a:off x="9921240" y="226001"/>
            <a:ext cx="2156487" cy="270136"/>
            <a:chOff x="117722" y="46910"/>
            <a:chExt cx="2165629" cy="267091"/>
          </a:xfrm>
        </p:grpSpPr>
        <p:pic>
          <p:nvPicPr>
            <p:cNvPr id="19" name="그래픽 5">
              <a:extLst>
                <a:ext uri="{FF2B5EF4-FFF2-40B4-BE49-F238E27FC236}">
                  <a16:creationId xmlns:a16="http://schemas.microsoft.com/office/drawing/2014/main" id="{8D0D1A31-34CD-438C-A293-8E45ECA1D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7722" y="46910"/>
              <a:ext cx="298267" cy="190322"/>
            </a:xfrm>
            <a:prstGeom prst="rect">
              <a:avLst/>
            </a:prstGeom>
          </p:spPr>
        </p:pic>
        <p:pic>
          <p:nvPicPr>
            <p:cNvPr id="20" name="그래픽 6">
              <a:extLst>
                <a:ext uri="{FF2B5EF4-FFF2-40B4-BE49-F238E27FC236}">
                  <a16:creationId xmlns:a16="http://schemas.microsoft.com/office/drawing/2014/main" id="{7646B6B4-7CEA-44C7-9340-3DB2E0E8C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727" y="53979"/>
              <a:ext cx="1814624" cy="260022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11140169" y="410111"/>
            <a:ext cx="968011" cy="8602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AFB2B-84FB-37FF-ECF0-05EBD737AE4F}"/>
              </a:ext>
            </a:extLst>
          </p:cNvPr>
          <p:cNvSpPr txBox="1"/>
          <p:nvPr userDrawn="1"/>
        </p:nvSpPr>
        <p:spPr>
          <a:xfrm>
            <a:off x="-66676" y="6575214"/>
            <a:ext cx="18662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latin typeface="+mn-ea"/>
                <a:ea typeface="+mn-ea"/>
              </a:rPr>
              <a:t>작성자 </a:t>
            </a:r>
            <a:r>
              <a:rPr lang="en-US" altLang="ko-KR" sz="800">
                <a:latin typeface="+mn-ea"/>
                <a:ea typeface="+mn-ea"/>
              </a:rPr>
              <a:t>: </a:t>
            </a:r>
            <a:r>
              <a:rPr lang="ko-KR" altLang="en-US" sz="800">
                <a:latin typeface="+mn-ea"/>
                <a:ea typeface="+mn-ea"/>
              </a:rPr>
              <a:t>생산팀</a:t>
            </a:r>
            <a:r>
              <a:rPr lang="en-US" altLang="ko-KR" sz="800">
                <a:latin typeface="+mn-ea"/>
                <a:ea typeface="+mn-ea"/>
              </a:rPr>
              <a:t>(</a:t>
            </a:r>
            <a:r>
              <a:rPr lang="ko-KR" altLang="en-US" sz="800">
                <a:latin typeface="+mn-ea"/>
                <a:ea typeface="+mn-ea"/>
              </a:rPr>
              <a:t>전산</a:t>
            </a:r>
            <a:r>
              <a:rPr lang="en-US" altLang="ko-KR" sz="800">
                <a:latin typeface="+mn-ea"/>
                <a:ea typeface="+mn-ea"/>
              </a:rPr>
              <a:t>PT) </a:t>
            </a:r>
            <a:r>
              <a:rPr lang="ko-KR" altLang="en-US" sz="800">
                <a:latin typeface="+mn-ea"/>
                <a:ea typeface="+mn-ea"/>
              </a:rPr>
              <a:t>김종현 차장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EEEC288-55D0-A972-CB72-61CE65F9B495}"/>
              </a:ext>
            </a:extLst>
          </p:cNvPr>
          <p:cNvGrpSpPr/>
          <p:nvPr userDrawn="1"/>
        </p:nvGrpSpPr>
        <p:grpSpPr>
          <a:xfrm>
            <a:off x="11140169" y="649751"/>
            <a:ext cx="1124302" cy="231100"/>
            <a:chOff x="10704722" y="105056"/>
            <a:chExt cx="984116" cy="23051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6BD09A-6A9F-8242-1B24-51747CFA52CE}"/>
                </a:ext>
              </a:extLst>
            </p:cNvPr>
            <p:cNvSpPr txBox="1"/>
            <p:nvPr userDrawn="1"/>
          </p:nvSpPr>
          <p:spPr>
            <a:xfrm>
              <a:off x="10704722" y="105056"/>
              <a:ext cx="984116" cy="23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94" b="1" dirty="0">
                  <a:solidFill>
                    <a:srgbClr val="FF0000"/>
                  </a:solidFill>
                </a:rPr>
                <a:t>CONFIDENTIAL</a:t>
              </a:r>
              <a:endParaRPr lang="ko-KR" altLang="en-US" sz="894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3686A71-767F-50D2-A987-705BB6E6F2F5}"/>
                </a:ext>
              </a:extLst>
            </p:cNvPr>
            <p:cNvSpPr/>
            <p:nvPr userDrawn="1"/>
          </p:nvSpPr>
          <p:spPr>
            <a:xfrm>
              <a:off x="10760559" y="105056"/>
              <a:ext cx="852322" cy="230512"/>
            </a:xfrm>
            <a:prstGeom prst="roundRect">
              <a:avLst>
                <a:gd name="adj" fmla="val 20273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3"/>
            </a:p>
          </p:txBody>
        </p:sp>
      </p:grpSp>
    </p:spTree>
    <p:extLst>
      <p:ext uri="{BB962C8B-B14F-4D97-AF65-F5344CB8AC3E}">
        <p14:creationId xmlns:p14="http://schemas.microsoft.com/office/powerpoint/2010/main" val="2066020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9">
            <a:extLst>
              <a:ext uri="{FF2B5EF4-FFF2-40B4-BE49-F238E27FC236}">
                <a16:creationId xmlns:a16="http://schemas.microsoft.com/office/drawing/2014/main" id="{9894D5EF-168A-4A49-874B-4287F7039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6797" y="6528988"/>
            <a:ext cx="358405" cy="21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A6665-3514-4948-8E09-39272CC142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42C2-7F60-0FE9-A9A2-9FDFBA891D13}"/>
              </a:ext>
            </a:extLst>
          </p:cNvPr>
          <p:cNvSpPr txBox="1"/>
          <p:nvPr userDrawn="1"/>
        </p:nvSpPr>
        <p:spPr>
          <a:xfrm>
            <a:off x="-66676" y="6575214"/>
            <a:ext cx="18662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latin typeface="+mn-ea"/>
                <a:ea typeface="+mn-ea"/>
              </a:rPr>
              <a:t>작성자 </a:t>
            </a:r>
            <a:r>
              <a:rPr lang="en-US" altLang="ko-KR" sz="800">
                <a:latin typeface="+mn-ea"/>
                <a:ea typeface="+mn-ea"/>
              </a:rPr>
              <a:t>: </a:t>
            </a:r>
            <a:r>
              <a:rPr lang="ko-KR" altLang="en-US" sz="800">
                <a:latin typeface="+mn-ea"/>
                <a:ea typeface="+mn-ea"/>
              </a:rPr>
              <a:t>생산팀</a:t>
            </a:r>
            <a:r>
              <a:rPr lang="en-US" altLang="ko-KR" sz="800">
                <a:latin typeface="+mn-ea"/>
                <a:ea typeface="+mn-ea"/>
              </a:rPr>
              <a:t>(</a:t>
            </a:r>
            <a:r>
              <a:rPr lang="ko-KR" altLang="en-US" sz="800">
                <a:latin typeface="+mn-ea"/>
                <a:ea typeface="+mn-ea"/>
              </a:rPr>
              <a:t>전산</a:t>
            </a:r>
            <a:r>
              <a:rPr lang="en-US" altLang="ko-KR" sz="800">
                <a:latin typeface="+mn-ea"/>
                <a:ea typeface="+mn-ea"/>
              </a:rPr>
              <a:t>PT) </a:t>
            </a:r>
            <a:r>
              <a:rPr lang="ko-KR" altLang="en-US" sz="800">
                <a:latin typeface="+mn-ea"/>
                <a:ea typeface="+mn-ea"/>
              </a:rPr>
              <a:t>김종현 차장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BE381F6-3977-81C3-2E6F-5C76C2E0BF78}"/>
              </a:ext>
            </a:extLst>
          </p:cNvPr>
          <p:cNvGrpSpPr/>
          <p:nvPr userDrawn="1"/>
        </p:nvGrpSpPr>
        <p:grpSpPr>
          <a:xfrm>
            <a:off x="11067693" y="146362"/>
            <a:ext cx="1124302" cy="231100"/>
            <a:chOff x="10704722" y="105056"/>
            <a:chExt cx="984116" cy="2305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B1CD07-3356-DFCE-4441-6617DBDCF7A0}"/>
                </a:ext>
              </a:extLst>
            </p:cNvPr>
            <p:cNvSpPr txBox="1"/>
            <p:nvPr userDrawn="1"/>
          </p:nvSpPr>
          <p:spPr>
            <a:xfrm>
              <a:off x="10704722" y="105056"/>
              <a:ext cx="984116" cy="23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94" b="1" dirty="0">
                  <a:solidFill>
                    <a:srgbClr val="FF0000"/>
                  </a:solidFill>
                </a:rPr>
                <a:t>CONFIDENTIAL</a:t>
              </a:r>
              <a:endParaRPr lang="ko-KR" altLang="en-US" sz="894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B953C29-753B-F2A0-82B1-0EE9F3ABD5D6}"/>
                </a:ext>
              </a:extLst>
            </p:cNvPr>
            <p:cNvSpPr/>
            <p:nvPr userDrawn="1"/>
          </p:nvSpPr>
          <p:spPr>
            <a:xfrm>
              <a:off x="10760559" y="105056"/>
              <a:ext cx="852322" cy="230512"/>
            </a:xfrm>
            <a:prstGeom prst="roundRect">
              <a:avLst>
                <a:gd name="adj" fmla="val 20273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3"/>
            </a:p>
          </p:txBody>
        </p:sp>
      </p:grpSp>
    </p:spTree>
    <p:extLst>
      <p:ext uri="{BB962C8B-B14F-4D97-AF65-F5344CB8AC3E}">
        <p14:creationId xmlns:p14="http://schemas.microsoft.com/office/powerpoint/2010/main" val="256479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bg>
      <p:bgPr>
        <a:gradFill flip="none" rotWithShape="1">
          <a:gsLst>
            <a:gs pos="10000">
              <a:srgbClr val="009999"/>
            </a:gs>
            <a:gs pos="30000">
              <a:srgbClr val="178189"/>
            </a:gs>
            <a:gs pos="100000">
              <a:srgbClr val="44546A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819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8A727C-FED5-675E-EA16-9164FBEB724E}"/>
              </a:ext>
            </a:extLst>
          </p:cNvPr>
          <p:cNvSpPr txBox="1"/>
          <p:nvPr userDrawn="1"/>
        </p:nvSpPr>
        <p:spPr>
          <a:xfrm>
            <a:off x="-66676" y="6575214"/>
            <a:ext cx="18662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latin typeface="+mn-ea"/>
                <a:ea typeface="+mn-ea"/>
              </a:rPr>
              <a:t>작성자 </a:t>
            </a:r>
            <a:r>
              <a:rPr lang="en-US" altLang="ko-KR" sz="800">
                <a:latin typeface="+mn-ea"/>
                <a:ea typeface="+mn-ea"/>
              </a:rPr>
              <a:t>: </a:t>
            </a:r>
            <a:r>
              <a:rPr lang="ko-KR" altLang="en-US" sz="800">
                <a:latin typeface="+mn-ea"/>
                <a:ea typeface="+mn-ea"/>
              </a:rPr>
              <a:t>생산팀</a:t>
            </a:r>
            <a:r>
              <a:rPr lang="en-US" altLang="ko-KR" sz="800">
                <a:latin typeface="+mn-ea"/>
                <a:ea typeface="+mn-ea"/>
              </a:rPr>
              <a:t>(</a:t>
            </a:r>
            <a:r>
              <a:rPr lang="ko-KR" altLang="en-US" sz="800">
                <a:latin typeface="+mn-ea"/>
                <a:ea typeface="+mn-ea"/>
              </a:rPr>
              <a:t>전산</a:t>
            </a:r>
            <a:r>
              <a:rPr lang="en-US" altLang="ko-KR" sz="800">
                <a:latin typeface="+mn-ea"/>
                <a:ea typeface="+mn-ea"/>
              </a:rPr>
              <a:t>PT) </a:t>
            </a:r>
            <a:r>
              <a:rPr lang="ko-KR" altLang="en-US" sz="800">
                <a:latin typeface="+mn-ea"/>
                <a:ea typeface="+mn-ea"/>
              </a:rPr>
              <a:t>김종현 차장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A2ED09-FB91-E52F-EC5B-0F872CA5EED0}"/>
              </a:ext>
            </a:extLst>
          </p:cNvPr>
          <p:cNvGrpSpPr/>
          <p:nvPr userDrawn="1"/>
        </p:nvGrpSpPr>
        <p:grpSpPr>
          <a:xfrm>
            <a:off x="11067693" y="146362"/>
            <a:ext cx="1124302" cy="231100"/>
            <a:chOff x="10704722" y="105056"/>
            <a:chExt cx="984116" cy="23051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F3C2B2-B955-68A7-F7C5-38A65406D294}"/>
                </a:ext>
              </a:extLst>
            </p:cNvPr>
            <p:cNvSpPr txBox="1"/>
            <p:nvPr userDrawn="1"/>
          </p:nvSpPr>
          <p:spPr>
            <a:xfrm>
              <a:off x="10704722" y="105056"/>
              <a:ext cx="984116" cy="23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94" b="1" dirty="0">
                  <a:solidFill>
                    <a:srgbClr val="FF0000"/>
                  </a:solidFill>
                </a:rPr>
                <a:t>CONFIDENTIAL</a:t>
              </a:r>
              <a:endParaRPr lang="ko-KR" altLang="en-US" sz="894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C8E076E-230B-11BA-0BD7-67DA1819B45D}"/>
                </a:ext>
              </a:extLst>
            </p:cNvPr>
            <p:cNvSpPr/>
            <p:nvPr userDrawn="1"/>
          </p:nvSpPr>
          <p:spPr>
            <a:xfrm>
              <a:off x="10760559" y="105056"/>
              <a:ext cx="852322" cy="230512"/>
            </a:xfrm>
            <a:prstGeom prst="roundRect">
              <a:avLst>
                <a:gd name="adj" fmla="val 20273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3"/>
            </a:p>
          </p:txBody>
        </p:sp>
      </p:grpSp>
    </p:spTree>
    <p:extLst>
      <p:ext uri="{BB962C8B-B14F-4D97-AF65-F5344CB8AC3E}">
        <p14:creationId xmlns:p14="http://schemas.microsoft.com/office/powerpoint/2010/main" val="1625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9">
            <a:extLst>
              <a:ext uri="{FF2B5EF4-FFF2-40B4-BE49-F238E27FC236}">
                <a16:creationId xmlns:a16="http://schemas.microsoft.com/office/drawing/2014/main" id="{9894D5EF-168A-4A49-874B-4287F7039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184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SEGYUNG HITECH  l</a:t>
            </a:r>
            <a:r>
              <a:rPr lang="ko-KR" altLang="en-US" dirty="0"/>
              <a:t>  </a:t>
            </a:r>
            <a:fld id="{AB2A6665-3514-4948-8E09-39272CC142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648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1" r:id="rId3"/>
    <p:sldLayoutId id="2147483650" r:id="rId4"/>
    <p:sldLayoutId id="2147483652" r:id="rId5"/>
    <p:sldLayoutId id="2147483653" r:id="rId6"/>
    <p:sldLayoutId id="2147483655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1F65B5-F925-44F2-8C21-89A0E78C8492}"/>
              </a:ext>
            </a:extLst>
          </p:cNvPr>
          <p:cNvSpPr txBox="1"/>
          <p:nvPr/>
        </p:nvSpPr>
        <p:spPr>
          <a:xfrm>
            <a:off x="4286248" y="2597950"/>
            <a:ext cx="34453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011" latinLnBrk="0">
              <a:defRPr/>
            </a:pPr>
            <a:r>
              <a:rPr lang="en-US" altLang="ko-KR" sz="3500" b="1" kern="0">
                <a:solidFill>
                  <a:srgbClr val="4BACC6">
                    <a:lumMod val="75000"/>
                  </a:srgbClr>
                </a:solidFill>
              </a:rPr>
              <a:t>VINA </a:t>
            </a:r>
            <a:r>
              <a:rPr lang="ko-KR" altLang="en-US" sz="3500" b="1" kern="0">
                <a:solidFill>
                  <a:srgbClr val="4BACC6">
                    <a:lumMod val="75000"/>
                  </a:srgbClr>
                </a:solidFill>
              </a:rPr>
              <a:t>출장 보고</a:t>
            </a:r>
            <a:endParaRPr lang="ko-KR" altLang="en-US" sz="3500" b="1" kern="0" dirty="0">
              <a:solidFill>
                <a:srgbClr val="4BACC6">
                  <a:lumMod val="75000"/>
                </a:srgbClr>
              </a:solidFill>
            </a:endParaRPr>
          </a:p>
        </p:txBody>
      </p:sp>
      <p:sp>
        <p:nvSpPr>
          <p:cNvPr id="8" name="PA_圆角矩形 31">
            <a:extLst>
              <a:ext uri="{FF2B5EF4-FFF2-40B4-BE49-F238E27FC236}">
                <a16:creationId xmlns:a16="http://schemas.microsoft.com/office/drawing/2014/main" id="{F09BFE29-D842-483A-A8E6-A84664628BE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513870" y="3629108"/>
            <a:ext cx="3177617" cy="30306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2025.03.00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655828" y="6059312"/>
            <a:ext cx="3313922" cy="409343"/>
            <a:chOff x="8655828" y="6059312"/>
            <a:chExt cx="3313922" cy="40934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B8AFE64-8F16-48E8-AE83-FF0BAF7F5046}"/>
                </a:ext>
              </a:extLst>
            </p:cNvPr>
            <p:cNvGrpSpPr/>
            <p:nvPr/>
          </p:nvGrpSpPr>
          <p:grpSpPr>
            <a:xfrm>
              <a:off x="8655828" y="6059312"/>
              <a:ext cx="3267776" cy="409343"/>
              <a:chOff x="117722" y="46910"/>
              <a:chExt cx="2165629" cy="267091"/>
            </a:xfrm>
          </p:grpSpPr>
          <p:pic>
            <p:nvPicPr>
              <p:cNvPr id="5" name="그래픽 5">
                <a:extLst>
                  <a:ext uri="{FF2B5EF4-FFF2-40B4-BE49-F238E27FC236}">
                    <a16:creationId xmlns:a16="http://schemas.microsoft.com/office/drawing/2014/main" id="{8D0D1A31-34CD-438C-A293-8E45ECA1D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7722" y="46910"/>
                <a:ext cx="298267" cy="190322"/>
              </a:xfrm>
              <a:prstGeom prst="rect">
                <a:avLst/>
              </a:prstGeom>
            </p:spPr>
          </p:pic>
          <p:pic>
            <p:nvPicPr>
              <p:cNvPr id="6" name="그래픽 6">
                <a:extLst>
                  <a:ext uri="{FF2B5EF4-FFF2-40B4-BE49-F238E27FC236}">
                    <a16:creationId xmlns:a16="http://schemas.microsoft.com/office/drawing/2014/main" id="{7646B6B4-7CEA-44C7-9340-3DB2E0E8C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68727" y="53979"/>
                <a:ext cx="1814624" cy="260022"/>
              </a:xfrm>
              <a:prstGeom prst="rect">
                <a:avLst/>
              </a:prstGeom>
            </p:spPr>
          </p:pic>
        </p:grpSp>
        <p:sp>
          <p:nvSpPr>
            <p:cNvPr id="2" name="직사각형 1"/>
            <p:cNvSpPr/>
            <p:nvPr/>
          </p:nvSpPr>
          <p:spPr>
            <a:xfrm>
              <a:off x="10502900" y="6338298"/>
              <a:ext cx="1466850" cy="13035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4928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A0EA3-41D1-17D4-0EC5-118AEB7CE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4">
            <a:extLst>
              <a:ext uri="{FF2B5EF4-FFF2-40B4-BE49-F238E27FC236}">
                <a16:creationId xmlns:a16="http://schemas.microsoft.com/office/drawing/2014/main" id="{DACC0618-68F8-8C91-BC52-4FE4D9F362A0}"/>
              </a:ext>
            </a:extLst>
          </p:cNvPr>
          <p:cNvSpPr txBox="1">
            <a:spLocks/>
          </p:cNvSpPr>
          <p:nvPr/>
        </p:nvSpPr>
        <p:spPr>
          <a:xfrm>
            <a:off x="58192" y="657216"/>
            <a:ext cx="7200000" cy="295873"/>
          </a:xfrm>
          <a:prstGeom prst="rect">
            <a:avLst/>
          </a:prstGeom>
        </p:spPr>
        <p:txBody>
          <a:bodyPr/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 spc="0" baseline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400">
                <a:latin typeface="+mn-ea"/>
                <a:ea typeface="+mn-ea"/>
              </a:rPr>
              <a:t> 1-7. </a:t>
            </a:r>
            <a:r>
              <a:rPr lang="ko-KR" altLang="en-US" sz="1400">
                <a:latin typeface="+mn-ea"/>
                <a:ea typeface="+mn-ea"/>
              </a:rPr>
              <a:t>문서 및 </a:t>
            </a:r>
            <a:r>
              <a:rPr lang="en-US" altLang="ko-KR" sz="1400">
                <a:latin typeface="+mn-ea"/>
                <a:ea typeface="+mn-ea"/>
              </a:rPr>
              <a:t>PC </a:t>
            </a:r>
            <a:r>
              <a:rPr lang="ko-KR" altLang="en-US" sz="1400">
                <a:latin typeface="+mn-ea"/>
                <a:ea typeface="+mn-ea"/>
              </a:rPr>
              <a:t>보안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1AD659AA-F981-4EE6-A6B5-59DF6ED11DE4}"/>
              </a:ext>
            </a:extLst>
          </p:cNvPr>
          <p:cNvSpPr txBox="1">
            <a:spLocks/>
          </p:cNvSpPr>
          <p:nvPr/>
        </p:nvSpPr>
        <p:spPr>
          <a:xfrm>
            <a:off x="5907561" y="6492044"/>
            <a:ext cx="358405" cy="21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2A6665-3514-4948-8E09-39272CC142EA}" type="slidenum">
              <a:rPr lang="ko-KR" altLang="en-US" smtClean="0">
                <a:latin typeface="+mn-ea"/>
              </a:rPr>
              <a:pPr/>
              <a:t>10</a:t>
            </a:fld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199441-ED4E-5334-EC60-3B6D60733DCD}"/>
              </a:ext>
            </a:extLst>
          </p:cNvPr>
          <p:cNvSpPr txBox="1"/>
          <p:nvPr/>
        </p:nvSpPr>
        <p:spPr>
          <a:xfrm>
            <a:off x="96256" y="38100"/>
            <a:ext cx="9260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1. </a:t>
            </a:r>
            <a:r>
              <a:rPr lang="ko-KR" altLang="en-US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정보보안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F555FC4-1764-C27B-B198-062A7466B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578631"/>
              </p:ext>
            </p:extLst>
          </p:nvPr>
        </p:nvGraphicFramePr>
        <p:xfrm>
          <a:off x="251519" y="1018567"/>
          <a:ext cx="11700337" cy="5426293"/>
        </p:xfrm>
        <a:graphic>
          <a:graphicData uri="http://schemas.openxmlformats.org/drawingml/2006/table">
            <a:tbl>
              <a:tblPr/>
              <a:tblGrid>
                <a:gridCol w="418630">
                  <a:extLst>
                    <a:ext uri="{9D8B030D-6E8A-4147-A177-3AD203B41FA5}">
                      <a16:colId xmlns:a16="http://schemas.microsoft.com/office/drawing/2014/main" val="2572971437"/>
                    </a:ext>
                  </a:extLst>
                </a:gridCol>
                <a:gridCol w="662262">
                  <a:extLst>
                    <a:ext uri="{9D8B030D-6E8A-4147-A177-3AD203B41FA5}">
                      <a16:colId xmlns:a16="http://schemas.microsoft.com/office/drawing/2014/main" val="2887588538"/>
                    </a:ext>
                  </a:extLst>
                </a:gridCol>
                <a:gridCol w="2464526">
                  <a:extLst>
                    <a:ext uri="{9D8B030D-6E8A-4147-A177-3AD203B41FA5}">
                      <a16:colId xmlns:a16="http://schemas.microsoft.com/office/drawing/2014/main" val="258042166"/>
                    </a:ext>
                  </a:extLst>
                </a:gridCol>
                <a:gridCol w="5541027">
                  <a:extLst>
                    <a:ext uri="{9D8B030D-6E8A-4147-A177-3AD203B41FA5}">
                      <a16:colId xmlns:a16="http://schemas.microsoft.com/office/drawing/2014/main" val="2604349263"/>
                    </a:ext>
                  </a:extLst>
                </a:gridCol>
                <a:gridCol w="2613892">
                  <a:extLst>
                    <a:ext uri="{9D8B030D-6E8A-4147-A177-3AD203B41FA5}">
                      <a16:colId xmlns:a16="http://schemas.microsoft.com/office/drawing/2014/main" val="687295235"/>
                    </a:ext>
                  </a:extLst>
                </a:gridCol>
              </a:tblGrid>
              <a:tr h="26897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관리설정</a:t>
                      </a:r>
                      <a:endParaRPr lang="ko-KR" alt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099435"/>
                  </a:ext>
                </a:extLst>
              </a:tr>
              <a:tr h="162652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본사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R&amp;D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문서보안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-.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문서를 중앙서버에 보관하고 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반출시 승인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문서파일 개인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 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보관 금지</a:t>
                      </a:r>
                      <a:endParaRPr lang="en-US" altLang="ko-KR" sz="12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중앙 서버에 암호화하여 보관</a:t>
                      </a:r>
                      <a:endParaRPr lang="en-US" altLang="ko-KR" sz="12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-. PC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에서 작성되는 모든 문서 자동으로 서버에 보관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 algn="l" rtl="0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문서 외부 반출시 승인 필요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 algn="l" rtl="0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백신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바이러스 침입 실시간 감시 및 치료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 algn="l" rtl="0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-.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 백업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중요파일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유출 파일 백업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 algn="l" rtl="0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 계정 수 만큼 비용 청구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적용시점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 algn="l" rtl="0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문서보안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25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 algn="l" rtl="0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&gt;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우선적용 대상자 선정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 algn="l" rtl="0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&gt;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추후 전직원 확산 적용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3223320"/>
                  </a:ext>
                </a:extLst>
              </a:tr>
              <a:tr h="274782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PC 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보안 프로그램 설치</a:t>
                      </a:r>
                      <a:endParaRPr lang="en-US" altLang="ko-KR" sz="12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-. PC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용 메신저 사용 제한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이동식 매체 차단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출력물 보안</a:t>
                      </a:r>
                      <a:endParaRPr lang="en-US" altLang="ko-KR" sz="12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2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2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effectLst/>
                          <a:latin typeface="+mn-ea"/>
                        </a:rPr>
                        <a:t> 1. </a:t>
                      </a:r>
                      <a:r>
                        <a:rPr lang="ko-KR" altLang="en-US" sz="1200" b="1">
                          <a:effectLst/>
                          <a:latin typeface="+mn-ea"/>
                        </a:rPr>
                        <a:t>업무용 </a:t>
                      </a:r>
                      <a:r>
                        <a:rPr lang="en-US" altLang="ko-KR" sz="1200" b="1">
                          <a:effectLst/>
                          <a:latin typeface="+mn-ea"/>
                        </a:rPr>
                        <a:t>PC, </a:t>
                      </a:r>
                      <a:r>
                        <a:rPr lang="ko-KR" altLang="en-US" sz="1200" b="1">
                          <a:effectLst/>
                          <a:latin typeface="+mn-ea"/>
                        </a:rPr>
                        <a:t>노트북 </a:t>
                      </a:r>
                      <a:r>
                        <a:rPr lang="en-US" altLang="ko-KR" sz="1200" b="1">
                          <a:effectLst/>
                          <a:latin typeface="+mn-ea"/>
                        </a:rPr>
                        <a:t>: </a:t>
                      </a:r>
                      <a:r>
                        <a:rPr lang="ko-KR" altLang="en-US" sz="1200" b="1">
                          <a:effectLst/>
                          <a:latin typeface="+mn-ea"/>
                        </a:rPr>
                        <a:t>그룹웨어 메신저 사용 권장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>
                          <a:effectLst/>
                          <a:latin typeface="+mn-ea"/>
                        </a:rPr>
                        <a:t>-. </a:t>
                      </a:r>
                      <a:r>
                        <a:rPr lang="ko-KR" altLang="en-US" sz="1200">
                          <a:effectLst/>
                          <a:latin typeface="+mn-ea"/>
                        </a:rPr>
                        <a:t>카톡</a:t>
                      </a:r>
                      <a:r>
                        <a:rPr lang="en-US" altLang="ko-KR" sz="1200">
                          <a:effectLst/>
                          <a:latin typeface="+mn-ea"/>
                        </a:rPr>
                        <a:t>, </a:t>
                      </a:r>
                      <a:r>
                        <a:rPr lang="ko-KR" altLang="en-US" sz="1200">
                          <a:effectLst/>
                          <a:latin typeface="+mn-ea"/>
                        </a:rPr>
                        <a:t>라인</a:t>
                      </a:r>
                      <a:r>
                        <a:rPr lang="en-US" altLang="ko-KR" sz="1200">
                          <a:effectLst/>
                          <a:latin typeface="+mn-ea"/>
                        </a:rPr>
                        <a:t>, </a:t>
                      </a:r>
                      <a:r>
                        <a:rPr lang="ko-KR" altLang="en-US" sz="1200">
                          <a:effectLst/>
                          <a:latin typeface="+mn-ea"/>
                        </a:rPr>
                        <a:t>페이스북 사용 자제</a:t>
                      </a:r>
                      <a:endParaRPr lang="en-US" altLang="ko-KR" sz="1200">
                        <a:effectLst/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>
                          <a:effectLst/>
                          <a:latin typeface="+mn-ea"/>
                        </a:rPr>
                        <a:t> </a:t>
                      </a:r>
                      <a:r>
                        <a:rPr lang="en-US" altLang="ko-KR" sz="1200" b="1">
                          <a:solidFill>
                            <a:srgbClr val="0000FF"/>
                          </a:solidFill>
                          <a:effectLst/>
                          <a:latin typeface="+mn-ea"/>
                        </a:rPr>
                        <a:t>-. </a:t>
                      </a:r>
                      <a:r>
                        <a:rPr lang="ko-KR" altLang="en-US" sz="1200" b="1" u="sng">
                          <a:solidFill>
                            <a:srgbClr val="0000FF"/>
                          </a:solidFill>
                          <a:effectLst/>
                          <a:latin typeface="+mn-ea"/>
                        </a:rPr>
                        <a:t>카톡 </a:t>
                      </a:r>
                      <a:r>
                        <a:rPr lang="en-US" altLang="ko-KR" sz="1200" b="1" u="sng">
                          <a:solidFill>
                            <a:srgbClr val="0000FF"/>
                          </a:solidFill>
                          <a:effectLst/>
                          <a:latin typeface="+mn-ea"/>
                        </a:rPr>
                        <a:t>PC </a:t>
                      </a:r>
                      <a:r>
                        <a:rPr lang="ko-KR" altLang="en-US" sz="1200" b="1" u="sng">
                          <a:solidFill>
                            <a:srgbClr val="0000FF"/>
                          </a:solidFill>
                          <a:effectLst/>
                          <a:latin typeface="+mn-ea"/>
                        </a:rPr>
                        <a:t>버전에서 파일 첨부만 차단</a:t>
                      </a:r>
                      <a:r>
                        <a:rPr lang="en-US" altLang="ko-KR" sz="1200" b="1" u="sng">
                          <a:solidFill>
                            <a:srgbClr val="0000FF"/>
                          </a:solidFill>
                          <a:effectLst/>
                          <a:latin typeface="+mn-ea"/>
                        </a:rPr>
                        <a:t>(</a:t>
                      </a:r>
                      <a:r>
                        <a:rPr lang="ko-KR" altLang="en-US" sz="1200" b="1" u="sng">
                          <a:solidFill>
                            <a:srgbClr val="0000FF"/>
                          </a:solidFill>
                          <a:effectLst/>
                          <a:latin typeface="+mn-ea"/>
                        </a:rPr>
                        <a:t>핸드폰 어플 정상 사용</a:t>
                      </a:r>
                      <a:r>
                        <a:rPr lang="en-US" altLang="ko-KR" sz="1200" b="1" u="sng">
                          <a:solidFill>
                            <a:srgbClr val="0000FF"/>
                          </a:solidFill>
                          <a:effectLst/>
                          <a:latin typeface="+mn-ea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1">
                          <a:solidFill>
                            <a:srgbClr val="0000FF"/>
                          </a:solidFill>
                          <a:effectLst/>
                          <a:latin typeface="+mn-ea"/>
                        </a:rPr>
                        <a:t> -. </a:t>
                      </a:r>
                      <a:r>
                        <a:rPr lang="ko-KR" altLang="en-US" sz="1200" b="1" u="sng">
                          <a:solidFill>
                            <a:srgbClr val="0000FF"/>
                          </a:solidFill>
                          <a:effectLst/>
                          <a:latin typeface="+mn-ea"/>
                        </a:rPr>
                        <a:t>첨부파일은 메일로 송수신</a:t>
                      </a:r>
                      <a:endParaRPr lang="en-US" altLang="ko-KR" sz="1200" b="1" u="sng">
                        <a:solidFill>
                          <a:srgbClr val="0000FF"/>
                        </a:solidFill>
                        <a:effectLst/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>
                          <a:effectLst/>
                          <a:latin typeface="+mn-ea"/>
                        </a:rPr>
                        <a:t> </a:t>
                      </a:r>
                      <a:r>
                        <a:rPr lang="en-US" altLang="ko-KR" sz="1200">
                          <a:effectLst/>
                          <a:latin typeface="+mn-ea"/>
                        </a:rPr>
                        <a:t>-. PC</a:t>
                      </a:r>
                      <a:r>
                        <a:rPr lang="ko-KR" altLang="en-US" sz="1200">
                          <a:effectLst/>
                          <a:latin typeface="+mn-ea"/>
                        </a:rPr>
                        <a:t> 화면 캡처 기능 차단</a:t>
                      </a:r>
                      <a:endParaRPr lang="en-US" altLang="ko-KR" sz="1200">
                        <a:effectLst/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ko-KR" altLang="en-US" sz="800">
                        <a:effectLst/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>
                          <a:effectLst/>
                          <a:latin typeface="+mn-ea"/>
                        </a:rPr>
                        <a:t>2. </a:t>
                      </a:r>
                      <a:r>
                        <a:rPr lang="ko-KR" altLang="en-US" sz="1200" b="1">
                          <a:effectLst/>
                          <a:latin typeface="+mn-ea"/>
                        </a:rPr>
                        <a:t>보안프로그램 설치 </a:t>
                      </a:r>
                      <a:r>
                        <a:rPr lang="en-US" altLang="ko-KR" sz="1200" b="1">
                          <a:effectLst/>
                          <a:latin typeface="+mn-ea"/>
                        </a:rPr>
                        <a:t>: ESP</a:t>
                      </a:r>
                      <a:r>
                        <a:rPr lang="ko-KR" altLang="en-US" sz="1200" b="1">
                          <a:effectLst/>
                          <a:latin typeface="+mn-ea"/>
                        </a:rPr>
                        <a:t> </a:t>
                      </a:r>
                      <a:r>
                        <a:rPr lang="en-US" altLang="ko-KR" sz="1200" b="1">
                          <a:effectLst/>
                          <a:latin typeface="+mn-ea"/>
                        </a:rPr>
                        <a:t>PC </a:t>
                      </a:r>
                      <a:r>
                        <a:rPr lang="ko-KR" altLang="en-US" sz="1200" b="1">
                          <a:effectLst/>
                          <a:latin typeface="+mn-ea"/>
                        </a:rPr>
                        <a:t>보안 프로그램 설치</a:t>
                      </a:r>
                      <a:endParaRPr lang="ko-KR" altLang="en-US" sz="1200">
                        <a:effectLst/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>
                          <a:effectLst/>
                          <a:latin typeface="+mn-ea"/>
                        </a:rPr>
                        <a:t> </a:t>
                      </a:r>
                      <a:r>
                        <a:rPr lang="en-US" altLang="ko-KR" sz="1200">
                          <a:effectLst/>
                          <a:latin typeface="+mn-ea"/>
                        </a:rPr>
                        <a:t>-. </a:t>
                      </a:r>
                      <a:r>
                        <a:rPr lang="ko-KR" altLang="en-US" sz="1200">
                          <a:effectLst/>
                          <a:latin typeface="+mn-ea"/>
                        </a:rPr>
                        <a:t>출력물 보안 및 이동식 매체</a:t>
                      </a:r>
                      <a:r>
                        <a:rPr lang="en-US" altLang="ko-KR" sz="1200">
                          <a:effectLst/>
                          <a:latin typeface="+mn-ea"/>
                        </a:rPr>
                        <a:t>(USB)</a:t>
                      </a:r>
                      <a:r>
                        <a:rPr lang="ko-KR" altLang="en-US" sz="1200">
                          <a:effectLst/>
                          <a:latin typeface="+mn-ea"/>
                        </a:rPr>
                        <a:t>등 차단</a:t>
                      </a:r>
                      <a:r>
                        <a:rPr lang="en-US" altLang="ko-KR" sz="1200">
                          <a:effectLst/>
                          <a:latin typeface="+mn-ea"/>
                        </a:rPr>
                        <a:t>(</a:t>
                      </a:r>
                      <a:r>
                        <a:rPr lang="ko-KR" altLang="en-US" sz="1200">
                          <a:effectLst/>
                          <a:latin typeface="+mn-ea"/>
                        </a:rPr>
                        <a:t>읽기 가능</a:t>
                      </a:r>
                      <a:r>
                        <a:rPr lang="en-US" altLang="ko-KR" sz="1200">
                          <a:effectLst/>
                          <a:latin typeface="+mn-ea"/>
                        </a:rPr>
                        <a:t>, </a:t>
                      </a:r>
                      <a:r>
                        <a:rPr lang="ko-KR" altLang="en-US" sz="1200">
                          <a:effectLst/>
                          <a:latin typeface="+mn-ea"/>
                        </a:rPr>
                        <a:t>쓰기 금지</a:t>
                      </a:r>
                      <a:r>
                        <a:rPr lang="en-US" altLang="ko-KR" sz="1200">
                          <a:effectLst/>
                          <a:latin typeface="+mn-ea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effectLst/>
                          <a:latin typeface="+mn-ea"/>
                        </a:rPr>
                        <a:t> -. USB </a:t>
                      </a:r>
                      <a:r>
                        <a:rPr lang="ko-KR" altLang="en-US" sz="1200">
                          <a:effectLst/>
                          <a:latin typeface="+mn-ea"/>
                        </a:rPr>
                        <a:t>사용시 매체 사용 신청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>
                          <a:effectLst/>
                          <a:latin typeface="+mn-ea"/>
                        </a:rPr>
                        <a:t> </a:t>
                      </a:r>
                      <a:r>
                        <a:rPr lang="en-US" altLang="ko-KR" sz="1200" b="1">
                          <a:solidFill>
                            <a:srgbClr val="0000FF"/>
                          </a:solidFill>
                          <a:effectLst/>
                          <a:latin typeface="+mn-ea"/>
                        </a:rPr>
                        <a:t>-. </a:t>
                      </a:r>
                      <a:r>
                        <a:rPr lang="ko-KR" altLang="en-US" sz="1200" b="1">
                          <a:solidFill>
                            <a:srgbClr val="0000FF"/>
                          </a:solidFill>
                          <a:effectLst/>
                          <a:latin typeface="+mn-ea"/>
                        </a:rPr>
                        <a:t>각부서별 사용중인 </a:t>
                      </a:r>
                      <a:r>
                        <a:rPr lang="en-US" altLang="ko-KR" sz="1200" b="1">
                          <a:solidFill>
                            <a:srgbClr val="0000FF"/>
                          </a:solidFill>
                          <a:effectLst/>
                          <a:latin typeface="+mn-ea"/>
                        </a:rPr>
                        <a:t>USB, </a:t>
                      </a:r>
                      <a:r>
                        <a:rPr lang="ko-KR" altLang="en-US" sz="1200" b="1">
                          <a:solidFill>
                            <a:srgbClr val="0000FF"/>
                          </a:solidFill>
                          <a:effectLst/>
                          <a:latin typeface="+mn-ea"/>
                        </a:rPr>
                        <a:t>저장매체</a:t>
                      </a:r>
                      <a:r>
                        <a:rPr lang="en-US" altLang="ko-KR" sz="1200" b="1">
                          <a:solidFill>
                            <a:srgbClr val="0000FF"/>
                          </a:solidFill>
                          <a:effectLst/>
                          <a:latin typeface="+mn-ea"/>
                        </a:rPr>
                        <a:t>(</a:t>
                      </a:r>
                      <a:r>
                        <a:rPr lang="ko-KR" altLang="en-US" sz="1200" b="1">
                          <a:solidFill>
                            <a:srgbClr val="0000FF"/>
                          </a:solidFill>
                          <a:effectLst/>
                          <a:latin typeface="+mn-ea"/>
                        </a:rPr>
                        <a:t>이동식 하드디스크</a:t>
                      </a:r>
                      <a:r>
                        <a:rPr lang="en-US" altLang="ko-KR" sz="1200" b="1">
                          <a:solidFill>
                            <a:srgbClr val="0000FF"/>
                          </a:solidFill>
                          <a:effectLst/>
                          <a:latin typeface="+mn-ea"/>
                        </a:rPr>
                        <a:t>)</a:t>
                      </a:r>
                      <a:r>
                        <a:rPr lang="ko-KR" altLang="en-US" sz="1200" b="1">
                          <a:solidFill>
                            <a:srgbClr val="0000FF"/>
                          </a:solidFill>
                          <a:effectLst/>
                          <a:latin typeface="+mn-ea"/>
                        </a:rPr>
                        <a:t>등은 사전에 승인 요청</a:t>
                      </a:r>
                      <a:endParaRPr lang="ko-KR" altLang="en-US" sz="1200">
                        <a:effectLst/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>
                          <a:effectLst/>
                          <a:latin typeface="+mn-ea"/>
                        </a:rPr>
                        <a:t> </a:t>
                      </a:r>
                      <a:r>
                        <a:rPr lang="en-US" altLang="ko-KR" sz="1200">
                          <a:solidFill>
                            <a:srgbClr val="0000FF"/>
                          </a:solidFill>
                          <a:effectLst/>
                          <a:latin typeface="+mn-ea"/>
                        </a:rPr>
                        <a:t>-. </a:t>
                      </a:r>
                      <a:r>
                        <a:rPr lang="ko-KR" altLang="en-US" sz="1200">
                          <a:solidFill>
                            <a:srgbClr val="0000FF"/>
                          </a:solidFill>
                          <a:effectLst/>
                          <a:latin typeface="+mn-ea"/>
                        </a:rPr>
                        <a:t>출력물 워터마크 적용 및 </a:t>
                      </a:r>
                      <a:r>
                        <a:rPr lang="en-US" altLang="ko-KR" sz="1200">
                          <a:solidFill>
                            <a:srgbClr val="0000FF"/>
                          </a:solidFill>
                          <a:effectLst/>
                          <a:latin typeface="+mn-ea"/>
                        </a:rPr>
                        <a:t>USB </a:t>
                      </a:r>
                      <a:r>
                        <a:rPr lang="ko-KR" altLang="en-US" sz="1200">
                          <a:solidFill>
                            <a:srgbClr val="0000FF"/>
                          </a:solidFill>
                          <a:effectLst/>
                          <a:latin typeface="+mn-ea"/>
                        </a:rPr>
                        <a:t>사용 신청 정책 적용은 추후 공지</a:t>
                      </a:r>
                      <a:endParaRPr lang="ko-KR" altLang="en-US" sz="1200">
                        <a:effectLst/>
                        <a:latin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적용시점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 algn="l" rtl="0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메신저 첨부파일 차단 </a:t>
                      </a: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25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 algn="l" rtl="0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출력물 보안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25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월중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 algn="l" rtl="0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&gt;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인쇄물 워터마크 협의 필요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 algn="l" rtl="0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&gt;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출력 승인 프로세스 확정 필요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 algn="l" rtl="0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 algn="l" rtl="0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이동매체 차단 </a:t>
                      </a: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25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 algn="l" rtl="0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&gt;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부서별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USB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사용현황 조사후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111407"/>
                  </a:ext>
                </a:extLst>
              </a:tr>
              <a:tr h="620682">
                <a:tc gridSpan="5">
                  <a:txBody>
                    <a:bodyPr/>
                    <a:lstStyle/>
                    <a:p>
                      <a:pPr algn="l" rtl="0" fontAlgn="ctr"/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rtl="0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* </a:t>
                      </a: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본사</a:t>
                      </a:r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R&amp;D </a:t>
                      </a: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적용후 </a:t>
                      </a:r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VINA </a:t>
                      </a: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확산 적용 예정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rtl="0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</a:pP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8859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25D1EE4-7573-933C-CD2F-32820CA90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407" y="4893575"/>
            <a:ext cx="2277785" cy="70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71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40EDA-4C42-3ED0-6ED4-C01A06E4A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4">
            <a:extLst>
              <a:ext uri="{FF2B5EF4-FFF2-40B4-BE49-F238E27FC236}">
                <a16:creationId xmlns:a16="http://schemas.microsoft.com/office/drawing/2014/main" id="{7FFA69AF-FAE6-E464-9F09-37233DE425D9}"/>
              </a:ext>
            </a:extLst>
          </p:cNvPr>
          <p:cNvSpPr txBox="1">
            <a:spLocks/>
          </p:cNvSpPr>
          <p:nvPr/>
        </p:nvSpPr>
        <p:spPr>
          <a:xfrm>
            <a:off x="58192" y="657216"/>
            <a:ext cx="7200000" cy="295873"/>
          </a:xfrm>
          <a:prstGeom prst="rect">
            <a:avLst/>
          </a:prstGeom>
        </p:spPr>
        <p:txBody>
          <a:bodyPr/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 spc="0" baseline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400">
                <a:latin typeface="+mn-ea"/>
                <a:ea typeface="+mn-ea"/>
              </a:rPr>
              <a:t> 1-8. </a:t>
            </a:r>
            <a:r>
              <a:rPr lang="ko-KR" altLang="en-US" sz="1400">
                <a:latin typeface="+mn-ea"/>
                <a:ea typeface="+mn-ea"/>
              </a:rPr>
              <a:t>단말기 보안</a:t>
            </a:r>
            <a:r>
              <a:rPr lang="en-US" altLang="ko-KR" sz="1400">
                <a:latin typeface="+mn-ea"/>
                <a:ea typeface="+mn-ea"/>
              </a:rPr>
              <a:t>(MDM)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0D56E157-F551-CFD9-EFC6-89FB3A22C20A}"/>
              </a:ext>
            </a:extLst>
          </p:cNvPr>
          <p:cNvSpPr txBox="1">
            <a:spLocks/>
          </p:cNvSpPr>
          <p:nvPr/>
        </p:nvSpPr>
        <p:spPr>
          <a:xfrm>
            <a:off x="5907561" y="6492044"/>
            <a:ext cx="358405" cy="21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2A6665-3514-4948-8E09-39272CC142EA}" type="slidenum">
              <a:rPr lang="ko-KR" altLang="en-US" smtClean="0">
                <a:latin typeface="+mn-ea"/>
              </a:rPr>
              <a:pPr/>
              <a:t>11</a:t>
            </a:fld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E835F-3041-9289-59DC-45238F9C8B08}"/>
              </a:ext>
            </a:extLst>
          </p:cNvPr>
          <p:cNvSpPr txBox="1"/>
          <p:nvPr/>
        </p:nvSpPr>
        <p:spPr>
          <a:xfrm>
            <a:off x="96256" y="38100"/>
            <a:ext cx="9260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1. </a:t>
            </a:r>
            <a:r>
              <a:rPr lang="ko-KR" altLang="en-US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정보보안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E16DAA-7BAA-2718-DFF7-76E5F7BC6C67}"/>
              </a:ext>
            </a:extLst>
          </p:cNvPr>
          <p:cNvSpPr txBox="1"/>
          <p:nvPr/>
        </p:nvSpPr>
        <p:spPr>
          <a:xfrm>
            <a:off x="251519" y="6282040"/>
            <a:ext cx="24945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chemeClr val="accent1"/>
                </a:solidFill>
              </a:rPr>
              <a:t>* MDM : Mobile Device Management</a:t>
            </a:r>
            <a:endParaRPr lang="ko-KR" altLang="en-US" sz="1050">
              <a:solidFill>
                <a:schemeClr val="accent1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672B96E-B048-2AB7-FE26-A6126044B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324502"/>
              </p:ext>
            </p:extLst>
          </p:nvPr>
        </p:nvGraphicFramePr>
        <p:xfrm>
          <a:off x="251519" y="972386"/>
          <a:ext cx="11700336" cy="5309654"/>
        </p:xfrm>
        <a:graphic>
          <a:graphicData uri="http://schemas.openxmlformats.org/drawingml/2006/table">
            <a:tbl>
              <a:tblPr/>
              <a:tblGrid>
                <a:gridCol w="681354">
                  <a:extLst>
                    <a:ext uri="{9D8B030D-6E8A-4147-A177-3AD203B41FA5}">
                      <a16:colId xmlns:a16="http://schemas.microsoft.com/office/drawing/2014/main" val="2572971437"/>
                    </a:ext>
                  </a:extLst>
                </a:gridCol>
                <a:gridCol w="803563">
                  <a:extLst>
                    <a:ext uri="{9D8B030D-6E8A-4147-A177-3AD203B41FA5}">
                      <a16:colId xmlns:a16="http://schemas.microsoft.com/office/drawing/2014/main" val="2887588538"/>
                    </a:ext>
                  </a:extLst>
                </a:gridCol>
                <a:gridCol w="3519055">
                  <a:extLst>
                    <a:ext uri="{9D8B030D-6E8A-4147-A177-3AD203B41FA5}">
                      <a16:colId xmlns:a16="http://schemas.microsoft.com/office/drawing/2014/main" val="258042166"/>
                    </a:ext>
                  </a:extLst>
                </a:gridCol>
                <a:gridCol w="3666836">
                  <a:extLst>
                    <a:ext uri="{9D8B030D-6E8A-4147-A177-3AD203B41FA5}">
                      <a16:colId xmlns:a16="http://schemas.microsoft.com/office/drawing/2014/main" val="2604349263"/>
                    </a:ext>
                  </a:extLst>
                </a:gridCol>
                <a:gridCol w="3029528">
                  <a:extLst>
                    <a:ext uri="{9D8B030D-6E8A-4147-A177-3AD203B41FA5}">
                      <a16:colId xmlns:a16="http://schemas.microsoft.com/office/drawing/2014/main" val="382724814"/>
                    </a:ext>
                  </a:extLst>
                </a:gridCol>
              </a:tblGrid>
              <a:tr h="28819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관리설정</a:t>
                      </a:r>
                      <a:endParaRPr lang="ko-KR" alt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099435"/>
                  </a:ext>
                </a:extLst>
              </a:tr>
              <a:tr h="2405727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본사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단말기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>
                        <a:lnSpc>
                          <a:spcPct val="150000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-. MDM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프로그램 핸드폰 설치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출입 게이트 통과시 어플 자동 실행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퇴근시 자동 해제 및 수동 해제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카메라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스캔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녹음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블루투스 차단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아이폰 카메라만 차단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애플 정책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-. MDM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프로그램 전직원 핸드폰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타블렛에 설치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프로그램 임의 삭제 불가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출근시 프로그램 자동 실행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퇴근시 자동 해제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GPS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방식의 통제 기능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사내 서버 구축 필요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독자개발 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OS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탑재 단말기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차단 불가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 (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샤오미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노키아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오포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중국산 폰 등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본사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, R&amp;D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적용시점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-. MDM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적용 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: 25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VINA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본사 적용후</a:t>
                      </a:r>
                      <a:endParaRPr lang="en-US" altLang="ko-KR" sz="12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 VINA 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출퇴근 게이트 또는 출퇴근</a:t>
                      </a:r>
                      <a:endParaRPr lang="en-US" altLang="ko-KR" sz="12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데이터 분리 필요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3223320"/>
                  </a:ext>
                </a:extLst>
              </a:tr>
              <a:tr h="2615731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</a:pP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 fontAlgn="ctr">
                        <a:lnSpc>
                          <a:spcPct val="150000"/>
                        </a:lnSpc>
                        <a:buFontTx/>
                        <a:buNone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111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7470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9CCB0-9DB2-A881-3F53-F7614869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132440E-AA61-F91A-50F8-28AB56F8F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352" y="1383485"/>
            <a:ext cx="6796140" cy="3184017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0F963CB-3EEC-EDAC-5263-24A898D93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648305"/>
              </p:ext>
            </p:extLst>
          </p:nvPr>
        </p:nvGraphicFramePr>
        <p:xfrm>
          <a:off x="251519" y="1035225"/>
          <a:ext cx="11700338" cy="5589764"/>
        </p:xfrm>
        <a:graphic>
          <a:graphicData uri="http://schemas.openxmlformats.org/drawingml/2006/table">
            <a:tbl>
              <a:tblPr/>
              <a:tblGrid>
                <a:gridCol w="616699">
                  <a:extLst>
                    <a:ext uri="{9D8B030D-6E8A-4147-A177-3AD203B41FA5}">
                      <a16:colId xmlns:a16="http://schemas.microsoft.com/office/drawing/2014/main" val="2572971437"/>
                    </a:ext>
                  </a:extLst>
                </a:gridCol>
                <a:gridCol w="3953164">
                  <a:extLst>
                    <a:ext uri="{9D8B030D-6E8A-4147-A177-3AD203B41FA5}">
                      <a16:colId xmlns:a16="http://schemas.microsoft.com/office/drawing/2014/main" val="258042166"/>
                    </a:ext>
                  </a:extLst>
                </a:gridCol>
                <a:gridCol w="7130475">
                  <a:extLst>
                    <a:ext uri="{9D8B030D-6E8A-4147-A177-3AD203B41FA5}">
                      <a16:colId xmlns:a16="http://schemas.microsoft.com/office/drawing/2014/main" val="2727035173"/>
                    </a:ext>
                  </a:extLst>
                </a:gridCol>
              </a:tblGrid>
              <a:tr h="2718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통신회선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전용 업무공간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099435"/>
                  </a:ext>
                </a:extLst>
              </a:tr>
              <a:tr h="339764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서버실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2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3223320"/>
                  </a:ext>
                </a:extLst>
              </a:tr>
              <a:tr h="1787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동 통신사 모뎀에서 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동 방화벽이나 스위치 장비를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거치지 않고 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동 서버실까지 직접 연결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사무동 위치에 신규 서버실 및 모니터링 공간 필요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서버실 크기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현재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동 서버실 크기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1/2</a:t>
                      </a:r>
                    </a:p>
                    <a:p>
                      <a:pPr marL="171450" indent="-1714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모니터링 룸 크기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현재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동 서버실 크기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1/2</a:t>
                      </a:r>
                    </a:p>
                    <a:p>
                      <a:pPr marL="171450" indent="-1714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환기가 가능한 구조</a:t>
                      </a:r>
                      <a:endParaRPr lang="en-US" altLang="ko-KR" sz="12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서버실 바닥 액세스 플로어 설치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이중바닥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I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社 전용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업무공간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일반 업무공간 분리시 네트워크 분리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회선 색분리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I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社 전용 업무공간 출입시 출입카드 사용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출입이력 보관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출입구 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CCTV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설치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초기 개발인력 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40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명 정도 근무할 수 있는 공간 필요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사무공간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회의실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) – I PJT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곽민우 상무 요청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전용 네트워크망 구성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유무선 내외부 망 분리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회선 색으로 완벽히 구분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indent="-1714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서버실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책상까지 직결로 회선 연결</a:t>
                      </a:r>
                      <a:endParaRPr lang="en-US" altLang="ko-KR" sz="12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서버실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현장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社 전용망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기존망 랜선 색으로 분리</a:t>
                      </a:r>
                      <a:endParaRPr lang="en-US" altLang="ko-KR" sz="12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CCTV 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회선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네트워크 망과 완전 분리</a:t>
                      </a:r>
                      <a:endParaRPr lang="en-US" altLang="ko-KR" sz="12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2056338"/>
                  </a:ext>
                </a:extLst>
              </a:tr>
            </a:tbl>
          </a:graphicData>
        </a:graphic>
      </p:graphicFrame>
      <p:sp>
        <p:nvSpPr>
          <p:cNvPr id="15" name="제목 4">
            <a:extLst>
              <a:ext uri="{FF2B5EF4-FFF2-40B4-BE49-F238E27FC236}">
                <a16:creationId xmlns:a16="http://schemas.microsoft.com/office/drawing/2014/main" id="{0D797067-B0DC-D978-C962-E5C65A92306E}"/>
              </a:ext>
            </a:extLst>
          </p:cNvPr>
          <p:cNvSpPr txBox="1">
            <a:spLocks/>
          </p:cNvSpPr>
          <p:nvPr/>
        </p:nvSpPr>
        <p:spPr>
          <a:xfrm>
            <a:off x="58192" y="657216"/>
            <a:ext cx="7200000" cy="295873"/>
          </a:xfrm>
          <a:prstGeom prst="rect">
            <a:avLst/>
          </a:prstGeom>
        </p:spPr>
        <p:txBody>
          <a:bodyPr/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 spc="0" baseline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400">
                <a:latin typeface="+mn-ea"/>
                <a:ea typeface="+mn-ea"/>
              </a:rPr>
              <a:t> 2-1. </a:t>
            </a:r>
            <a:r>
              <a:rPr lang="ko-KR" altLang="en-US" sz="1400">
                <a:latin typeface="+mn-ea"/>
                <a:ea typeface="+mn-ea"/>
              </a:rPr>
              <a:t>서버실</a:t>
            </a:r>
            <a:r>
              <a:rPr lang="en-US" altLang="ko-KR" sz="1400">
                <a:latin typeface="+mn-ea"/>
                <a:ea typeface="+mn-ea"/>
              </a:rPr>
              <a:t>, </a:t>
            </a:r>
            <a:r>
              <a:rPr lang="ko-KR" altLang="en-US" sz="1400">
                <a:latin typeface="+mn-ea"/>
                <a:ea typeface="+mn-ea"/>
              </a:rPr>
              <a:t>사무동 및 회선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CA7AAB76-A8B0-105B-F596-5E4A921CB15A}"/>
              </a:ext>
            </a:extLst>
          </p:cNvPr>
          <p:cNvSpPr txBox="1">
            <a:spLocks/>
          </p:cNvSpPr>
          <p:nvPr/>
        </p:nvSpPr>
        <p:spPr>
          <a:xfrm>
            <a:off x="5907561" y="6492044"/>
            <a:ext cx="358405" cy="21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2A6665-3514-4948-8E09-39272CC142EA}" type="slidenum">
              <a:rPr lang="ko-KR" altLang="en-US" smtClean="0">
                <a:latin typeface="+mn-ea"/>
              </a:rPr>
              <a:pPr/>
              <a:t>12</a:t>
            </a:fld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3EB0FD-D3A8-2E5C-716B-70E12716DE79}"/>
              </a:ext>
            </a:extLst>
          </p:cNvPr>
          <p:cNvSpPr txBox="1"/>
          <p:nvPr/>
        </p:nvSpPr>
        <p:spPr>
          <a:xfrm>
            <a:off x="96256" y="38100"/>
            <a:ext cx="9260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marR="0" lvl="0" indent="0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2. </a:t>
            </a:r>
            <a:r>
              <a:rPr kumimoji="0" lang="en-US" altLang="ko-KR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YP</a:t>
            </a:r>
            <a:r>
              <a:rPr kumimoji="0" lang="ko-KR" altLang="en-US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en-US" altLang="ko-KR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B</a:t>
            </a:r>
            <a:r>
              <a:rPr kumimoji="0" lang="ko-KR" altLang="en-US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동 </a:t>
            </a:r>
            <a:r>
              <a:rPr kumimoji="0" lang="en-US" altLang="ko-KR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I</a:t>
            </a:r>
            <a:r>
              <a:rPr kumimoji="0" lang="ko-KR" altLang="en-US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社전용 서버실</a:t>
            </a:r>
            <a:r>
              <a:rPr kumimoji="0" lang="en-US" altLang="ko-KR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, </a:t>
            </a:r>
            <a:r>
              <a:rPr kumimoji="0" lang="ko-KR" altLang="en-US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네트워크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90042B-819E-9621-78FC-4090B5B8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251" y="1426994"/>
            <a:ext cx="3512344" cy="314050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DF4B291-FF45-620E-D837-02AD3423C58A}"/>
              </a:ext>
            </a:extLst>
          </p:cNvPr>
          <p:cNvCxnSpPr>
            <a:cxnSpLocks/>
          </p:cNvCxnSpPr>
          <p:nvPr/>
        </p:nvCxnSpPr>
        <p:spPr>
          <a:xfrm>
            <a:off x="1352731" y="4102266"/>
            <a:ext cx="2124892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096B8-C184-332B-92BE-02239889F82F}"/>
              </a:ext>
            </a:extLst>
          </p:cNvPr>
          <p:cNvSpPr txBox="1"/>
          <p:nvPr/>
        </p:nvSpPr>
        <p:spPr>
          <a:xfrm>
            <a:off x="1874100" y="37516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통신회선</a:t>
            </a:r>
          </a:p>
        </p:txBody>
      </p:sp>
    </p:spTree>
    <p:extLst>
      <p:ext uri="{BB962C8B-B14F-4D97-AF65-F5344CB8AC3E}">
        <p14:creationId xmlns:p14="http://schemas.microsoft.com/office/powerpoint/2010/main" val="2168505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7C91E-DA5E-8F48-9879-6BD8F39B0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AA926A5A-7F7B-465E-A96F-4C2146597B52}"/>
              </a:ext>
            </a:extLst>
          </p:cNvPr>
          <p:cNvSpPr/>
          <p:nvPr/>
        </p:nvSpPr>
        <p:spPr>
          <a:xfrm>
            <a:off x="2683500" y="1334884"/>
            <a:ext cx="5589644" cy="2134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4">
            <a:extLst>
              <a:ext uri="{FF2B5EF4-FFF2-40B4-BE49-F238E27FC236}">
                <a16:creationId xmlns:a16="http://schemas.microsoft.com/office/drawing/2014/main" id="{24143ED9-3B1A-EACF-E0C8-75F3669AB798}"/>
              </a:ext>
            </a:extLst>
          </p:cNvPr>
          <p:cNvSpPr txBox="1">
            <a:spLocks/>
          </p:cNvSpPr>
          <p:nvPr/>
        </p:nvSpPr>
        <p:spPr>
          <a:xfrm>
            <a:off x="58192" y="657216"/>
            <a:ext cx="7200000" cy="295873"/>
          </a:xfrm>
          <a:prstGeom prst="rect">
            <a:avLst/>
          </a:prstGeom>
        </p:spPr>
        <p:txBody>
          <a:bodyPr/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 spc="0" baseline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400">
                <a:latin typeface="+mn-ea"/>
                <a:ea typeface="+mn-ea"/>
              </a:rPr>
              <a:t> 2-2. </a:t>
            </a:r>
            <a:r>
              <a:rPr lang="ko-KR" altLang="en-US" sz="1400">
                <a:latin typeface="+mn-ea"/>
                <a:ea typeface="+mn-ea"/>
              </a:rPr>
              <a:t>통신회선 구성</a:t>
            </a:r>
            <a:r>
              <a:rPr lang="en-US" altLang="ko-KR" sz="1400">
                <a:latin typeface="+mn-ea"/>
                <a:ea typeface="+mn-ea"/>
              </a:rPr>
              <a:t>(B</a:t>
            </a:r>
            <a:r>
              <a:rPr lang="ko-KR" altLang="en-US" sz="1400">
                <a:latin typeface="+mn-ea"/>
                <a:ea typeface="+mn-ea"/>
              </a:rPr>
              <a:t>동 서버실</a:t>
            </a:r>
            <a:r>
              <a:rPr lang="en-US" altLang="ko-KR" sz="1400">
                <a:latin typeface="+mn-ea"/>
                <a:ea typeface="+mn-ea"/>
              </a:rPr>
              <a:t>~</a:t>
            </a:r>
            <a:r>
              <a:rPr lang="ko-KR" altLang="en-US" sz="1400">
                <a:latin typeface="+mn-ea"/>
                <a:ea typeface="+mn-ea"/>
              </a:rPr>
              <a:t>현장</a:t>
            </a:r>
            <a:r>
              <a:rPr lang="en-US" altLang="ko-KR" sz="1400">
                <a:latin typeface="+mn-ea"/>
                <a:ea typeface="+mn-ea"/>
              </a:rPr>
              <a:t>)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6E3D407B-8A4F-23B7-BCF2-20E1C837424D}"/>
              </a:ext>
            </a:extLst>
          </p:cNvPr>
          <p:cNvSpPr txBox="1">
            <a:spLocks/>
          </p:cNvSpPr>
          <p:nvPr/>
        </p:nvSpPr>
        <p:spPr>
          <a:xfrm>
            <a:off x="5907561" y="6492044"/>
            <a:ext cx="358405" cy="21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2A6665-3514-4948-8E09-39272CC142EA}" type="slidenum">
              <a:rPr lang="ko-KR" altLang="en-US" smtClean="0">
                <a:latin typeface="+mn-ea"/>
              </a:rPr>
              <a:pPr/>
              <a:t>13</a:t>
            </a:fld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65DFD5-69F4-411C-4ABF-BC98648073E6}"/>
              </a:ext>
            </a:extLst>
          </p:cNvPr>
          <p:cNvSpPr txBox="1"/>
          <p:nvPr/>
        </p:nvSpPr>
        <p:spPr>
          <a:xfrm>
            <a:off x="96256" y="38100"/>
            <a:ext cx="9260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marR="0" lvl="0" indent="0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2. </a:t>
            </a:r>
            <a:r>
              <a:rPr kumimoji="0" lang="en-US" altLang="ko-KR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YP</a:t>
            </a:r>
            <a:r>
              <a:rPr kumimoji="0" lang="ko-KR" altLang="en-US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en-US" altLang="ko-KR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B</a:t>
            </a:r>
            <a:r>
              <a:rPr kumimoji="0" lang="ko-KR" altLang="en-US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동 </a:t>
            </a:r>
            <a:r>
              <a:rPr kumimoji="0" lang="en-US" altLang="ko-KR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I</a:t>
            </a:r>
            <a:r>
              <a:rPr kumimoji="0" lang="ko-KR" altLang="en-US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社전용 서버실</a:t>
            </a:r>
            <a:r>
              <a:rPr kumimoji="0" lang="en-US" altLang="ko-KR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, </a:t>
            </a:r>
            <a:r>
              <a:rPr kumimoji="0" lang="ko-KR" altLang="en-US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네트워크 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48458CC-E9BB-17BA-ADE3-B5ACCAF25AA0}"/>
              </a:ext>
            </a:extLst>
          </p:cNvPr>
          <p:cNvSpPr/>
          <p:nvPr/>
        </p:nvSpPr>
        <p:spPr>
          <a:xfrm>
            <a:off x="96256" y="1030089"/>
            <a:ext cx="11753637" cy="5485983"/>
          </a:xfrm>
          <a:prstGeom prst="roundRect">
            <a:avLst>
              <a:gd name="adj" fmla="val 2131"/>
            </a:avLst>
          </a:prstGeom>
          <a:noFill/>
          <a:ln w="9525"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281A4AC-90A6-6654-E125-4ABB5B62AA1D}"/>
              </a:ext>
            </a:extLst>
          </p:cNvPr>
          <p:cNvSpPr/>
          <p:nvPr/>
        </p:nvSpPr>
        <p:spPr>
          <a:xfrm>
            <a:off x="3200403" y="842570"/>
            <a:ext cx="3065559" cy="386269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+mj-ea"/>
                <a:ea typeface="+mj-ea"/>
              </a:rPr>
              <a:t>B</a:t>
            </a:r>
            <a:r>
              <a:rPr lang="ko-KR" altLang="en-US" b="1">
                <a:latin typeface="+mj-ea"/>
                <a:ea typeface="+mj-ea"/>
              </a:rPr>
              <a:t>동 서버실</a:t>
            </a:r>
            <a:r>
              <a:rPr lang="en-US" altLang="ko-KR" b="1">
                <a:latin typeface="+mj-ea"/>
                <a:ea typeface="+mj-ea"/>
              </a:rPr>
              <a:t>~</a:t>
            </a:r>
            <a:r>
              <a:rPr lang="ko-KR" altLang="en-US" b="1">
                <a:latin typeface="+mj-ea"/>
                <a:ea typeface="+mj-ea"/>
              </a:rPr>
              <a:t>현장 장비 구성</a:t>
            </a:r>
            <a:endParaRPr lang="ko-KR" altLang="en-US" b="1" dirty="0">
              <a:latin typeface="+mj-ea"/>
              <a:ea typeface="+mj-ea"/>
            </a:endParaRPr>
          </a:p>
        </p:txBody>
      </p: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A7386247-0427-D7A6-7A38-63C66C52E798}"/>
              </a:ext>
            </a:extLst>
          </p:cNvPr>
          <p:cNvCxnSpPr>
            <a:cxnSpLocks/>
          </p:cNvCxnSpPr>
          <p:nvPr/>
        </p:nvCxnSpPr>
        <p:spPr>
          <a:xfrm>
            <a:off x="8397965" y="1111343"/>
            <a:ext cx="0" cy="5233497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8" name="사각형: 둥근 모서리 1067">
            <a:extLst>
              <a:ext uri="{FF2B5EF4-FFF2-40B4-BE49-F238E27FC236}">
                <a16:creationId xmlns:a16="http://schemas.microsoft.com/office/drawing/2014/main" id="{8EA84172-7267-9DAA-703C-491D2C59305E}"/>
              </a:ext>
            </a:extLst>
          </p:cNvPr>
          <p:cNvSpPr/>
          <p:nvPr/>
        </p:nvSpPr>
        <p:spPr>
          <a:xfrm>
            <a:off x="8438070" y="1368901"/>
            <a:ext cx="3350066" cy="1613403"/>
          </a:xfrm>
          <a:prstGeom prst="roundRect">
            <a:avLst>
              <a:gd name="adj" fmla="val 2131"/>
            </a:avLst>
          </a:prstGeom>
          <a:noFill/>
          <a:ln w="9525"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70" name="사각형: 둥근 모서리 1069">
            <a:extLst>
              <a:ext uri="{FF2B5EF4-FFF2-40B4-BE49-F238E27FC236}">
                <a16:creationId xmlns:a16="http://schemas.microsoft.com/office/drawing/2014/main" id="{FB386695-E234-AECF-C8F4-E5A47308E420}"/>
              </a:ext>
            </a:extLst>
          </p:cNvPr>
          <p:cNvSpPr/>
          <p:nvPr/>
        </p:nvSpPr>
        <p:spPr>
          <a:xfrm>
            <a:off x="9274379" y="1148645"/>
            <a:ext cx="1688497" cy="386269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atin typeface="+mj-ea"/>
                <a:ea typeface="+mj-ea"/>
              </a:rPr>
              <a:t>내용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5EA074E0-B5FB-120C-7547-3F648DEC0017}"/>
              </a:ext>
            </a:extLst>
          </p:cNvPr>
          <p:cNvSpPr txBox="1"/>
          <p:nvPr/>
        </p:nvSpPr>
        <p:spPr>
          <a:xfrm>
            <a:off x="8438069" y="1569943"/>
            <a:ext cx="3289107" cy="132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>
                <a:latin typeface="+mn-ea"/>
              </a:rPr>
              <a:t>네트워크망과 </a:t>
            </a:r>
            <a:r>
              <a:rPr lang="en-US" altLang="ko-KR" sz="1100">
                <a:latin typeface="+mn-ea"/>
              </a:rPr>
              <a:t>CCTV</a:t>
            </a:r>
            <a:r>
              <a:rPr lang="ko-KR" altLang="en-US" sz="1100">
                <a:latin typeface="+mn-ea"/>
              </a:rPr>
              <a:t>망은 물리적으로 분리</a:t>
            </a:r>
            <a:endParaRPr lang="en-US" altLang="ko-KR" sz="11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>
                <a:latin typeface="+mn-ea"/>
              </a:rPr>
              <a:t>L2</a:t>
            </a:r>
            <a:r>
              <a:rPr lang="ko-KR" altLang="en-US" sz="1100">
                <a:latin typeface="+mn-ea"/>
              </a:rPr>
              <a:t>스위치는 </a:t>
            </a:r>
            <a:r>
              <a:rPr lang="en-US" altLang="ko-KR" sz="1100">
                <a:latin typeface="+mn-ea"/>
              </a:rPr>
              <a:t>VLAN</a:t>
            </a:r>
            <a:r>
              <a:rPr lang="ko-KR" altLang="en-US" sz="1100">
                <a:latin typeface="+mn-ea"/>
              </a:rPr>
              <a:t> 적용이 가능한 모델</a:t>
            </a:r>
            <a:endParaRPr lang="en-US" altLang="ko-KR" sz="11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>
                <a:latin typeface="+mn-ea"/>
              </a:rPr>
              <a:t>무선</a:t>
            </a:r>
            <a:r>
              <a:rPr lang="en-US" altLang="ko-KR" sz="1100">
                <a:latin typeface="+mn-ea"/>
              </a:rPr>
              <a:t>AP : POE</a:t>
            </a:r>
            <a:r>
              <a:rPr lang="ko-KR" altLang="en-US" sz="1100">
                <a:latin typeface="+mn-ea"/>
              </a:rPr>
              <a:t>가능한 모델</a:t>
            </a:r>
            <a:endParaRPr lang="en-US" altLang="ko-KR" sz="11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>
                <a:latin typeface="+mn-ea"/>
              </a:rPr>
              <a:t>스위치에서 사무동 </a:t>
            </a:r>
            <a:r>
              <a:rPr lang="en-US" altLang="ko-KR" sz="1100">
                <a:latin typeface="+mn-ea"/>
              </a:rPr>
              <a:t>PC</a:t>
            </a:r>
            <a:r>
              <a:rPr lang="ko-KR" altLang="en-US" sz="1100">
                <a:latin typeface="+mn-ea"/>
              </a:rPr>
              <a:t>까지는 직접 연결</a:t>
            </a:r>
            <a:endParaRPr lang="en-US" altLang="ko-KR" sz="11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>
                <a:latin typeface="+mn-ea"/>
              </a:rPr>
              <a:t>허브 사용 금지</a:t>
            </a:r>
            <a:endParaRPr lang="en-US" altLang="ko-KR" sz="1100">
              <a:latin typeface="+mn-ea"/>
            </a:endParaRPr>
          </a:p>
        </p:txBody>
      </p:sp>
      <p:sp>
        <p:nvSpPr>
          <p:cNvPr id="1069" name="사각형: 둥근 모서리 1068">
            <a:extLst>
              <a:ext uri="{FF2B5EF4-FFF2-40B4-BE49-F238E27FC236}">
                <a16:creationId xmlns:a16="http://schemas.microsoft.com/office/drawing/2014/main" id="{7F7C441E-EA21-5BAD-81AF-BF16722DBC95}"/>
              </a:ext>
            </a:extLst>
          </p:cNvPr>
          <p:cNvSpPr/>
          <p:nvPr/>
        </p:nvSpPr>
        <p:spPr>
          <a:xfrm>
            <a:off x="8438070" y="3504028"/>
            <a:ext cx="3350067" cy="2840812"/>
          </a:xfrm>
          <a:prstGeom prst="roundRect">
            <a:avLst>
              <a:gd name="adj" fmla="val 2131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1" name="사각형: 둥근 모서리 1070">
            <a:extLst>
              <a:ext uri="{FF2B5EF4-FFF2-40B4-BE49-F238E27FC236}">
                <a16:creationId xmlns:a16="http://schemas.microsoft.com/office/drawing/2014/main" id="{AF17B5A9-70E9-0D9D-CD79-D35958EAA401}"/>
              </a:ext>
            </a:extLst>
          </p:cNvPr>
          <p:cNvSpPr/>
          <p:nvPr/>
        </p:nvSpPr>
        <p:spPr>
          <a:xfrm>
            <a:off x="9274379" y="3293610"/>
            <a:ext cx="1688497" cy="44697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atin typeface="+mj-ea"/>
                <a:ea typeface="+mj-ea"/>
              </a:rPr>
              <a:t>방화벽 설정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09955284-C95A-7764-B1FD-0F2DB3D54C04}"/>
              </a:ext>
            </a:extLst>
          </p:cNvPr>
          <p:cNvSpPr txBox="1"/>
          <p:nvPr/>
        </p:nvSpPr>
        <p:spPr>
          <a:xfrm>
            <a:off x="8414638" y="3811023"/>
            <a:ext cx="3440812" cy="2826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+mn-ea"/>
              </a:rPr>
              <a:t>VLAN </a:t>
            </a:r>
            <a:r>
              <a:rPr lang="ko-KR" altLang="en-US" sz="1200" dirty="0">
                <a:latin typeface="+mn-ea"/>
              </a:rPr>
              <a:t>분리 설정</a:t>
            </a:r>
            <a:r>
              <a:rPr lang="en-US" altLang="ko-KR" sz="1200" dirty="0">
                <a:latin typeface="+mn-ea"/>
              </a:rPr>
              <a:t>(IP</a:t>
            </a:r>
            <a:r>
              <a:rPr lang="ko-KR" altLang="en-US" sz="1200" dirty="0">
                <a:latin typeface="+mn-ea"/>
              </a:rPr>
              <a:t>대역 분리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+mn-ea"/>
              </a:rPr>
              <a:t>DHCP </a:t>
            </a:r>
            <a:r>
              <a:rPr lang="ko-KR" altLang="en-US" sz="1200" dirty="0">
                <a:latin typeface="+mn-ea"/>
              </a:rPr>
              <a:t>설정 </a:t>
            </a:r>
            <a:r>
              <a:rPr lang="en-US" altLang="ko-KR" sz="1200" dirty="0">
                <a:latin typeface="+mn-ea"/>
              </a:rPr>
              <a:t>OFF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B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동 모든 단말기는 고정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IP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설정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(B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클래스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+mn-ea"/>
              </a:rPr>
              <a:t>각 </a:t>
            </a:r>
            <a:r>
              <a:rPr lang="en-US" altLang="ko-KR" sz="1200" dirty="0">
                <a:latin typeface="+mn-ea"/>
              </a:rPr>
              <a:t>VLAN</a:t>
            </a:r>
            <a:r>
              <a:rPr lang="ko-KR" altLang="en-US" sz="1200" dirty="0">
                <a:latin typeface="+mn-ea"/>
              </a:rPr>
              <a:t>별로 </a:t>
            </a:r>
            <a:r>
              <a:rPr lang="en-US" altLang="ko-KR" sz="1200" dirty="0">
                <a:latin typeface="+mn-ea"/>
              </a:rPr>
              <a:t>PC, </a:t>
            </a:r>
            <a:r>
              <a:rPr lang="ko-KR" altLang="en-US" sz="1200" dirty="0">
                <a:latin typeface="+mn-ea"/>
              </a:rPr>
              <a:t>무선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설비망</a:t>
            </a:r>
            <a:r>
              <a:rPr lang="ko-KR" altLang="en-US" sz="1200" dirty="0">
                <a:latin typeface="+mn-ea"/>
              </a:rPr>
              <a:t> 분리</a:t>
            </a:r>
            <a:endParaRPr lang="en-US" altLang="ko-KR" sz="12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+mn-ea"/>
              </a:rPr>
              <a:t>무선</a:t>
            </a:r>
            <a:r>
              <a:rPr lang="en-US" altLang="ko-KR" sz="1200" dirty="0">
                <a:latin typeface="+mn-ea"/>
              </a:rPr>
              <a:t> VLAN</a:t>
            </a:r>
            <a:r>
              <a:rPr lang="ko-KR" altLang="en-US" sz="1200" dirty="0">
                <a:latin typeface="+mn-ea"/>
              </a:rPr>
              <a:t>분리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Laptop,PDA,Guest</a:t>
            </a:r>
            <a:r>
              <a:rPr lang="en-US" altLang="ko-KR" sz="1200" dirty="0">
                <a:latin typeface="+mn-ea"/>
              </a:rPr>
              <a:t>,…)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+mn-ea"/>
              </a:rPr>
              <a:t>무선 </a:t>
            </a:r>
            <a:r>
              <a:rPr lang="en-US" altLang="ko-KR" sz="1200" dirty="0">
                <a:latin typeface="+mn-ea"/>
              </a:rPr>
              <a:t>Guest</a:t>
            </a:r>
            <a:r>
              <a:rPr lang="ko-KR" altLang="en-US" sz="1200" dirty="0">
                <a:latin typeface="+mn-ea"/>
              </a:rPr>
              <a:t>망만 </a:t>
            </a:r>
            <a:r>
              <a:rPr lang="en-US" altLang="ko-KR" sz="1200" dirty="0">
                <a:latin typeface="+mn-ea"/>
              </a:rPr>
              <a:t>DHCP </a:t>
            </a:r>
            <a:r>
              <a:rPr lang="ko-KR" altLang="en-US" sz="1200" dirty="0">
                <a:latin typeface="+mn-ea"/>
              </a:rPr>
              <a:t>적용</a:t>
            </a:r>
            <a:endParaRPr lang="en-US" altLang="ko-KR" sz="12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GUEST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망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→ 내부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,VPN DENY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 정책 必</a:t>
            </a:r>
            <a:endParaRPr lang="en-US" altLang="ko-KR" sz="1200" b="1" dirty="0">
              <a:solidFill>
                <a:srgbClr val="0000FF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사 무선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IP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대역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→ 내부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,VPN DENY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 정책 必</a:t>
            </a:r>
            <a:endParaRPr lang="en-US" altLang="ko-KR" sz="1200" b="1" dirty="0">
              <a:solidFill>
                <a:srgbClr val="0000FF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사 전용 내부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,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설비망만 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Access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FBBBB5-7CC9-83CF-8392-632217D292AA}"/>
              </a:ext>
            </a:extLst>
          </p:cNvPr>
          <p:cNvSpPr txBox="1"/>
          <p:nvPr/>
        </p:nvSpPr>
        <p:spPr>
          <a:xfrm>
            <a:off x="277824" y="2956960"/>
            <a:ext cx="1083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latin typeface="+mn-ea"/>
              </a:rPr>
              <a:t>B</a:t>
            </a:r>
            <a:r>
              <a:rPr lang="ko-KR" altLang="en-US" sz="1000" b="1">
                <a:latin typeface="+mn-ea"/>
              </a:rPr>
              <a:t>동 </a:t>
            </a:r>
            <a:r>
              <a:rPr lang="en-US" altLang="ko-KR" sz="1000" b="1">
                <a:latin typeface="+mn-ea"/>
              </a:rPr>
              <a:t>F/W</a:t>
            </a:r>
          </a:p>
          <a:p>
            <a:r>
              <a:rPr lang="en-US" altLang="ko-KR" sz="1000" b="1" i="0" u="none" strike="noStrike">
                <a:solidFill>
                  <a:schemeClr val="tx1"/>
                </a:solidFill>
                <a:effectLst/>
                <a:latin typeface="+mn-ea"/>
                <a:ea typeface="+mn-ea"/>
              </a:rPr>
              <a:t>FortiGate 200E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22E5347-4231-3F1B-E379-0457189D3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1" y="1909607"/>
            <a:ext cx="722028" cy="2659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44E9803-2535-4ED0-C495-2DA21AE65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54" y="2660255"/>
            <a:ext cx="1824076" cy="299257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8902D1B-7FB5-E68F-52A3-B3AF8A8FA79C}"/>
              </a:ext>
            </a:extLst>
          </p:cNvPr>
          <p:cNvSpPr/>
          <p:nvPr/>
        </p:nvSpPr>
        <p:spPr>
          <a:xfrm>
            <a:off x="1005792" y="2698650"/>
            <a:ext cx="343602" cy="215177"/>
          </a:xfrm>
          <a:prstGeom prst="rect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C9A908-3F1E-0AC7-F394-6207CFC95173}"/>
              </a:ext>
            </a:extLst>
          </p:cNvPr>
          <p:cNvSpPr/>
          <p:nvPr/>
        </p:nvSpPr>
        <p:spPr>
          <a:xfrm>
            <a:off x="1361776" y="2699395"/>
            <a:ext cx="353730" cy="215177"/>
          </a:xfrm>
          <a:prstGeom prst="rect">
            <a:avLst/>
          </a:prstGeom>
          <a:solidFill>
            <a:srgbClr val="FF0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CA9283-528C-237C-3241-6DCA2E461DE1}"/>
              </a:ext>
            </a:extLst>
          </p:cNvPr>
          <p:cNvSpPr txBox="1"/>
          <p:nvPr/>
        </p:nvSpPr>
        <p:spPr>
          <a:xfrm>
            <a:off x="945039" y="2477551"/>
            <a:ext cx="822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VLAN1,10,30,60</a:t>
            </a:r>
            <a:endParaRPr lang="ko-KR" altLang="en-US" sz="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102674-A040-D29C-AFF3-374C601CA1F3}"/>
              </a:ext>
            </a:extLst>
          </p:cNvPr>
          <p:cNvSpPr txBox="1"/>
          <p:nvPr/>
        </p:nvSpPr>
        <p:spPr>
          <a:xfrm>
            <a:off x="1073664" y="2921717"/>
            <a:ext cx="7766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VLAN2,10,30,60</a:t>
            </a:r>
            <a:endParaRPr lang="ko-KR" altLang="en-US" sz="6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4CB26D-5E0A-1046-D530-95A4BA22B7C3}"/>
              </a:ext>
            </a:extLst>
          </p:cNvPr>
          <p:cNvSpPr/>
          <p:nvPr/>
        </p:nvSpPr>
        <p:spPr>
          <a:xfrm>
            <a:off x="1727888" y="2699068"/>
            <a:ext cx="353930" cy="215177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B6A6A8-BE79-3B16-934D-ABF5CB2B9142}"/>
              </a:ext>
            </a:extLst>
          </p:cNvPr>
          <p:cNvSpPr txBox="1"/>
          <p:nvPr/>
        </p:nvSpPr>
        <p:spPr>
          <a:xfrm>
            <a:off x="1751677" y="2923594"/>
            <a:ext cx="50784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VLAN3</a:t>
            </a:r>
            <a:endParaRPr lang="ko-KR" altLang="en-US" sz="6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1E654D-7001-0D9C-E254-57286F105D33}"/>
              </a:ext>
            </a:extLst>
          </p:cNvPr>
          <p:cNvSpPr txBox="1"/>
          <p:nvPr/>
        </p:nvSpPr>
        <p:spPr>
          <a:xfrm>
            <a:off x="165306" y="3374219"/>
            <a:ext cx="13901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VLAN1 – 1</a:t>
            </a:r>
            <a:r>
              <a:rPr lang="ko-KR" altLang="en-US" sz="1000" b="1" dirty="0">
                <a:latin typeface="+mn-ea"/>
              </a:rPr>
              <a:t>층</a:t>
            </a:r>
            <a:endParaRPr lang="en-US" altLang="ko-KR" sz="1000" b="1" dirty="0">
              <a:latin typeface="+mn-ea"/>
            </a:endParaRPr>
          </a:p>
          <a:p>
            <a:r>
              <a:rPr lang="en-US" altLang="ko-KR" sz="1000" b="1" dirty="0">
                <a:latin typeface="+mn-ea"/>
              </a:rPr>
              <a:t>VLAN2 – 2</a:t>
            </a:r>
            <a:r>
              <a:rPr lang="ko-KR" altLang="en-US" sz="1000" b="1" dirty="0">
                <a:latin typeface="+mn-ea"/>
              </a:rPr>
              <a:t>층</a:t>
            </a:r>
            <a:r>
              <a:rPr lang="en-US" altLang="ko-KR" sz="1000" b="1" dirty="0">
                <a:latin typeface="+mn-ea"/>
              </a:rPr>
              <a:t>,3</a:t>
            </a:r>
            <a:r>
              <a:rPr lang="ko-KR" altLang="en-US" sz="1000" b="1" dirty="0">
                <a:latin typeface="+mn-ea"/>
              </a:rPr>
              <a:t>층</a:t>
            </a:r>
            <a:endParaRPr lang="en-US" altLang="ko-KR" sz="1000" b="1" dirty="0">
              <a:latin typeface="+mn-ea"/>
            </a:endParaRPr>
          </a:p>
          <a:p>
            <a:r>
              <a:rPr lang="en-US" altLang="ko-KR" sz="1000" b="1" dirty="0">
                <a:latin typeface="+mn-ea"/>
              </a:rPr>
              <a:t>VLAN3 – CCTV</a:t>
            </a:r>
          </a:p>
          <a:p>
            <a:r>
              <a:rPr lang="en-US" altLang="ko-KR" sz="1000" b="1" dirty="0">
                <a:latin typeface="+mn-ea"/>
              </a:rPr>
              <a:t>VLAN10 – </a:t>
            </a:r>
            <a:r>
              <a:rPr lang="ko-KR" altLang="en-US" sz="1000" b="1" dirty="0">
                <a:latin typeface="+mn-ea"/>
              </a:rPr>
              <a:t>무선 업무</a:t>
            </a:r>
            <a:endParaRPr lang="en-US" altLang="ko-KR" sz="1000" b="1" dirty="0">
              <a:latin typeface="+mn-ea"/>
            </a:endParaRPr>
          </a:p>
          <a:p>
            <a:r>
              <a:rPr lang="en-US" altLang="ko-KR" sz="1000" b="1" dirty="0">
                <a:latin typeface="+mn-ea"/>
              </a:rPr>
              <a:t>VLAN30 – </a:t>
            </a:r>
            <a:r>
              <a:rPr lang="ko-KR" altLang="en-US" sz="1000" b="1" dirty="0">
                <a:latin typeface="+mn-ea"/>
              </a:rPr>
              <a:t>무선 설비</a:t>
            </a:r>
            <a:endParaRPr lang="en-US" altLang="ko-KR" sz="1000" b="1" dirty="0">
              <a:latin typeface="+mn-ea"/>
            </a:endParaRPr>
          </a:p>
          <a:p>
            <a:r>
              <a:rPr lang="en-US" altLang="ko-KR" sz="1000" b="1" dirty="0">
                <a:latin typeface="+mn-ea"/>
              </a:rPr>
              <a:t>VLAN60 – Guest</a:t>
            </a:r>
            <a:endParaRPr lang="ko-KR" altLang="en-US" sz="1000" b="1" dirty="0">
              <a:latin typeface="+mn-ea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C574BA1-8EFC-7CD2-F244-D790367F9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144" y="1625040"/>
            <a:ext cx="994410" cy="3048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C2F025A-D442-DFC0-EF59-089F51C50B7A}"/>
              </a:ext>
            </a:extLst>
          </p:cNvPr>
          <p:cNvSpPr txBox="1"/>
          <p:nvPr/>
        </p:nvSpPr>
        <p:spPr>
          <a:xfrm>
            <a:off x="3202823" y="1479168"/>
            <a:ext cx="6030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b="1">
                <a:solidFill>
                  <a:srgbClr val="002060"/>
                </a:solidFill>
                <a:latin typeface="+mn-ea"/>
              </a:rPr>
              <a:t>I</a:t>
            </a:r>
            <a:r>
              <a:rPr lang="ko-KR" altLang="en-US" sz="700" b="1">
                <a:solidFill>
                  <a:srgbClr val="002060"/>
                </a:solidFill>
                <a:latin typeface="+mn-ea"/>
              </a:rPr>
              <a:t>社 사무동</a:t>
            </a:r>
            <a:endParaRPr lang="en-US" altLang="ko-KR" sz="700" b="1">
              <a:solidFill>
                <a:srgbClr val="002060"/>
              </a:solidFill>
              <a:latin typeface="+mn-ea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7CACA8B-54CD-5A69-A747-0C9C15499344}"/>
              </a:ext>
            </a:extLst>
          </p:cNvPr>
          <p:cNvCxnSpPr>
            <a:cxnSpLocks/>
            <a:stCxn id="10" idx="0"/>
            <a:endCxn id="32" idx="1"/>
          </p:cNvCxnSpPr>
          <p:nvPr/>
        </p:nvCxnSpPr>
        <p:spPr>
          <a:xfrm rot="5400000" flipH="1" flipV="1">
            <a:off x="1831557" y="1301964"/>
            <a:ext cx="700111" cy="16510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7B336ED7-BFB5-F6D4-C593-A64F523FC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144" y="3927896"/>
            <a:ext cx="994410" cy="3048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D81FD57-DCEA-5E0D-06C5-5570137BFC58}"/>
              </a:ext>
            </a:extLst>
          </p:cNvPr>
          <p:cNvSpPr txBox="1"/>
          <p:nvPr/>
        </p:nvSpPr>
        <p:spPr>
          <a:xfrm>
            <a:off x="3171565" y="3782024"/>
            <a:ext cx="6655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>
                <a:solidFill>
                  <a:srgbClr val="002060"/>
                </a:solidFill>
                <a:latin typeface="+mn-ea"/>
              </a:rPr>
              <a:t>일반 사무동</a:t>
            </a:r>
            <a:endParaRPr lang="en-US" altLang="ko-KR" sz="700" b="1">
              <a:solidFill>
                <a:srgbClr val="002060"/>
              </a:solidFill>
              <a:latin typeface="+mn-ea"/>
            </a:endParaRP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C3F9C516-5A2E-63BC-0DDF-4C70C2E4B2D3}"/>
              </a:ext>
            </a:extLst>
          </p:cNvPr>
          <p:cNvCxnSpPr>
            <a:cxnSpLocks/>
            <a:stCxn id="12" idx="2"/>
            <a:endCxn id="49" idx="1"/>
          </p:cNvCxnSpPr>
          <p:nvPr/>
        </p:nvCxnSpPr>
        <p:spPr>
          <a:xfrm rot="16200000" flipH="1">
            <a:off x="1747622" y="2820773"/>
            <a:ext cx="973913" cy="15451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CF64590F-B8F1-6609-89FE-6D74626A2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144" y="2346956"/>
            <a:ext cx="994410" cy="3048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E0FAF8F-7796-2CE2-7D2A-9FC33638B482}"/>
              </a:ext>
            </a:extLst>
          </p:cNvPr>
          <p:cNvSpPr txBox="1"/>
          <p:nvPr/>
        </p:nvSpPr>
        <p:spPr>
          <a:xfrm>
            <a:off x="3228852" y="2191627"/>
            <a:ext cx="5373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b="1">
                <a:solidFill>
                  <a:srgbClr val="002060"/>
                </a:solidFill>
                <a:latin typeface="+mn-ea"/>
              </a:rPr>
              <a:t>1</a:t>
            </a:r>
            <a:r>
              <a:rPr lang="ko-KR" altLang="en-US" sz="700" b="1">
                <a:solidFill>
                  <a:srgbClr val="002060"/>
                </a:solidFill>
                <a:latin typeface="+mn-ea"/>
              </a:rPr>
              <a:t>층 현장</a:t>
            </a:r>
            <a:endParaRPr lang="en-US" altLang="ko-KR" sz="700" b="1">
              <a:solidFill>
                <a:srgbClr val="002060"/>
              </a:solidFill>
              <a:latin typeface="+mn-ea"/>
            </a:endParaRP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0E4E4AF7-473B-D8B7-5177-6D7055925400}"/>
              </a:ext>
            </a:extLst>
          </p:cNvPr>
          <p:cNvCxnSpPr>
            <a:cxnSpLocks/>
            <a:stCxn id="10" idx="0"/>
            <a:endCxn id="61" idx="1"/>
          </p:cNvCxnSpPr>
          <p:nvPr/>
        </p:nvCxnSpPr>
        <p:spPr>
          <a:xfrm rot="16200000" flipH="1">
            <a:off x="2170709" y="1662921"/>
            <a:ext cx="21805" cy="1651064"/>
          </a:xfrm>
          <a:prstGeom prst="bentConnector4">
            <a:avLst>
              <a:gd name="adj1" fmla="val -1048383"/>
              <a:gd name="adj2" fmla="val 624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그림 74">
            <a:extLst>
              <a:ext uri="{FF2B5EF4-FFF2-40B4-BE49-F238E27FC236}">
                <a16:creationId xmlns:a16="http://schemas.microsoft.com/office/drawing/2014/main" id="{C9EB2EF1-2332-674C-031C-27EFB11C5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144" y="4727656"/>
            <a:ext cx="994410" cy="3048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DB732AF-BCDC-E65D-A47D-E99A159C1F61}"/>
              </a:ext>
            </a:extLst>
          </p:cNvPr>
          <p:cNvSpPr txBox="1"/>
          <p:nvPr/>
        </p:nvSpPr>
        <p:spPr>
          <a:xfrm>
            <a:off x="3235686" y="4570867"/>
            <a:ext cx="5373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b="1">
                <a:solidFill>
                  <a:srgbClr val="002060"/>
                </a:solidFill>
                <a:latin typeface="+mn-ea"/>
              </a:rPr>
              <a:t>2</a:t>
            </a:r>
            <a:r>
              <a:rPr lang="ko-KR" altLang="en-US" sz="700" b="1">
                <a:solidFill>
                  <a:srgbClr val="002060"/>
                </a:solidFill>
                <a:latin typeface="+mn-ea"/>
              </a:rPr>
              <a:t>층 현장</a:t>
            </a:r>
            <a:endParaRPr lang="en-US" altLang="ko-KR" sz="700" b="1">
              <a:solidFill>
                <a:srgbClr val="002060"/>
              </a:solidFill>
              <a:latin typeface="+mn-ea"/>
            </a:endParaRPr>
          </a:p>
        </p:txBody>
      </p: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3E58E457-A786-E789-6A26-7A525D2B1C3F}"/>
              </a:ext>
            </a:extLst>
          </p:cNvPr>
          <p:cNvCxnSpPr>
            <a:cxnSpLocks/>
            <a:stCxn id="12" idx="2"/>
            <a:endCxn id="75" idx="1"/>
          </p:cNvCxnSpPr>
          <p:nvPr/>
        </p:nvCxnSpPr>
        <p:spPr>
          <a:xfrm rot="16200000" flipH="1">
            <a:off x="1347742" y="3220653"/>
            <a:ext cx="1773673" cy="15451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그림 129">
            <a:extLst>
              <a:ext uri="{FF2B5EF4-FFF2-40B4-BE49-F238E27FC236}">
                <a16:creationId xmlns:a16="http://schemas.microsoft.com/office/drawing/2014/main" id="{F3F7917C-25F1-BE39-32CA-35323C884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143" y="5964938"/>
            <a:ext cx="994410" cy="30480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F8334D7F-BE44-DF3A-7DAB-AA48701E7628}"/>
              </a:ext>
            </a:extLst>
          </p:cNvPr>
          <p:cNvSpPr txBox="1"/>
          <p:nvPr/>
        </p:nvSpPr>
        <p:spPr>
          <a:xfrm>
            <a:off x="3297405" y="5819039"/>
            <a:ext cx="4138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b="1">
                <a:solidFill>
                  <a:srgbClr val="002060"/>
                </a:solidFill>
                <a:latin typeface="+mn-ea"/>
              </a:rPr>
              <a:t>CCTV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83FB3A6-D733-666A-03E7-DDB22FD08F08}"/>
              </a:ext>
            </a:extLst>
          </p:cNvPr>
          <p:cNvSpPr/>
          <p:nvPr/>
        </p:nvSpPr>
        <p:spPr>
          <a:xfrm>
            <a:off x="2818263" y="1491007"/>
            <a:ext cx="1365759" cy="148137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549B1C6-F2D0-1720-A9A9-712BD4B0F62D}"/>
              </a:ext>
            </a:extLst>
          </p:cNvPr>
          <p:cNvSpPr txBox="1"/>
          <p:nvPr/>
        </p:nvSpPr>
        <p:spPr>
          <a:xfrm>
            <a:off x="2662770" y="5331835"/>
            <a:ext cx="1707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latin typeface="+mn-ea"/>
              </a:rPr>
              <a:t>서버실 </a:t>
            </a:r>
            <a:r>
              <a:rPr lang="en-US" altLang="ko-KR" sz="1100" b="1">
                <a:latin typeface="+mn-ea"/>
              </a:rPr>
              <a:t>RACK L2</a:t>
            </a:r>
            <a:r>
              <a:rPr lang="ko-KR" altLang="en-US" sz="1100" b="1">
                <a:latin typeface="+mn-ea"/>
              </a:rPr>
              <a:t>스위치</a:t>
            </a:r>
          </a:p>
        </p:txBody>
      </p: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C4148FBB-9AF4-B0FC-2F50-8604666B21DE}"/>
              </a:ext>
            </a:extLst>
          </p:cNvPr>
          <p:cNvCxnSpPr>
            <a:cxnSpLocks/>
            <a:stCxn id="26" idx="2"/>
            <a:endCxn id="130" idx="1"/>
          </p:cNvCxnSpPr>
          <p:nvPr/>
        </p:nvCxnSpPr>
        <p:spPr>
          <a:xfrm rot="16200000" flipH="1">
            <a:off x="1001832" y="4112027"/>
            <a:ext cx="3009078" cy="10015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" name="Picture 4" descr="바퀴통 - 무료 과학 기술개 아이콘">
            <a:extLst>
              <a:ext uri="{FF2B5EF4-FFF2-40B4-BE49-F238E27FC236}">
                <a16:creationId xmlns:a16="http://schemas.microsoft.com/office/drawing/2014/main" id="{2BCDB4B7-7336-77E6-BA94-729F9C57B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42" y="1514074"/>
            <a:ext cx="519491" cy="51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1FB75533-BF90-4FA6-1D99-D0933A48304C}"/>
              </a:ext>
            </a:extLst>
          </p:cNvPr>
          <p:cNvSpPr txBox="1"/>
          <p:nvPr/>
        </p:nvSpPr>
        <p:spPr>
          <a:xfrm>
            <a:off x="4849058" y="133641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>
                <a:solidFill>
                  <a:srgbClr val="002060"/>
                </a:solidFill>
                <a:latin typeface="+mn-ea"/>
              </a:rPr>
              <a:t>각층별</a:t>
            </a:r>
            <a:endParaRPr lang="en-US" altLang="ko-KR" sz="700" b="1">
              <a:solidFill>
                <a:srgbClr val="002060"/>
              </a:solidFill>
              <a:latin typeface="+mn-ea"/>
            </a:endParaRPr>
          </a:p>
          <a:p>
            <a:pPr algn="ctr"/>
            <a:r>
              <a:rPr lang="ko-KR" altLang="en-US" sz="700" b="1">
                <a:solidFill>
                  <a:srgbClr val="002060"/>
                </a:solidFill>
                <a:latin typeface="+mn-ea"/>
              </a:rPr>
              <a:t>스위치</a:t>
            </a:r>
            <a:endParaRPr lang="en-US" altLang="ko-KR" sz="700" b="1">
              <a:solidFill>
                <a:srgbClr val="002060"/>
              </a:solidFill>
              <a:latin typeface="+mn-ea"/>
            </a:endParaRPr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E61527BF-57EB-1461-40F4-67AB2D397E97}"/>
              </a:ext>
            </a:extLst>
          </p:cNvPr>
          <p:cNvCxnSpPr>
            <a:cxnSpLocks/>
            <a:stCxn id="153" idx="3"/>
            <a:endCxn id="1143" idx="1"/>
          </p:cNvCxnSpPr>
          <p:nvPr/>
        </p:nvCxnSpPr>
        <p:spPr>
          <a:xfrm flipV="1">
            <a:off x="5343133" y="1541763"/>
            <a:ext cx="563811" cy="2320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7596646D-1A76-CA8F-446D-32674D69E48A}"/>
              </a:ext>
            </a:extLst>
          </p:cNvPr>
          <p:cNvCxnSpPr>
            <a:cxnSpLocks/>
            <a:stCxn id="130" idx="3"/>
            <a:endCxn id="1034" idx="1"/>
          </p:cNvCxnSpPr>
          <p:nvPr/>
        </p:nvCxnSpPr>
        <p:spPr>
          <a:xfrm flipV="1">
            <a:off x="4001553" y="6115255"/>
            <a:ext cx="822088" cy="20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Picture 4" descr="바퀴통 - 무료 과학 기술개 아이콘">
            <a:extLst>
              <a:ext uri="{FF2B5EF4-FFF2-40B4-BE49-F238E27FC236}">
                <a16:creationId xmlns:a16="http://schemas.microsoft.com/office/drawing/2014/main" id="{58005E43-05F2-6481-0D75-3FFD79CED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42" y="2241772"/>
            <a:ext cx="519491" cy="51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2C342624-0F6C-F1B0-E85E-DC074AE5C0EF}"/>
              </a:ext>
            </a:extLst>
          </p:cNvPr>
          <p:cNvCxnSpPr>
            <a:cxnSpLocks/>
            <a:stCxn id="165" idx="3"/>
            <a:endCxn id="160" idx="1"/>
          </p:cNvCxnSpPr>
          <p:nvPr/>
        </p:nvCxnSpPr>
        <p:spPr>
          <a:xfrm flipV="1">
            <a:off x="5343133" y="2313633"/>
            <a:ext cx="563811" cy="1878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CA9DB7E1-1108-4F47-D406-13D4EC25E16F}"/>
              </a:ext>
            </a:extLst>
          </p:cNvPr>
          <p:cNvCxnSpPr>
            <a:cxnSpLocks/>
            <a:stCxn id="61" idx="3"/>
            <a:endCxn id="165" idx="1"/>
          </p:cNvCxnSpPr>
          <p:nvPr/>
        </p:nvCxnSpPr>
        <p:spPr>
          <a:xfrm>
            <a:off x="4001554" y="2499356"/>
            <a:ext cx="822088" cy="2162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34" name="Picture 4" descr="바퀴통 - 무료 과학 기술개 아이콘">
            <a:extLst>
              <a:ext uri="{FF2B5EF4-FFF2-40B4-BE49-F238E27FC236}">
                <a16:creationId xmlns:a16="http://schemas.microsoft.com/office/drawing/2014/main" id="{061C1B2B-3E72-4A21-A8A3-C19DC9E8B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41" y="5855509"/>
            <a:ext cx="519491" cy="51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4" descr="바퀴통 - 무료 과학 기술개 아이콘">
            <a:extLst>
              <a:ext uri="{FF2B5EF4-FFF2-40B4-BE49-F238E27FC236}">
                <a16:creationId xmlns:a16="http://schemas.microsoft.com/office/drawing/2014/main" id="{6938AF7B-3D1F-8E81-F4CC-9D06B83EE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42" y="3821389"/>
            <a:ext cx="519491" cy="51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4" descr="바퀴통 - 무료 과학 기술개 아이콘">
            <a:extLst>
              <a:ext uri="{FF2B5EF4-FFF2-40B4-BE49-F238E27FC236}">
                <a16:creationId xmlns:a16="http://schemas.microsoft.com/office/drawing/2014/main" id="{DE67BDC0-0F78-C6EE-7B96-F5E553BD5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42" y="4620310"/>
            <a:ext cx="519491" cy="51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9" name="직선 화살표 연결선 1048">
            <a:extLst>
              <a:ext uri="{FF2B5EF4-FFF2-40B4-BE49-F238E27FC236}">
                <a16:creationId xmlns:a16="http://schemas.microsoft.com/office/drawing/2014/main" id="{604AEA4C-AD27-9761-871B-CBE8E59F0D47}"/>
              </a:ext>
            </a:extLst>
          </p:cNvPr>
          <p:cNvCxnSpPr>
            <a:cxnSpLocks/>
            <a:endCxn id="1046" idx="1"/>
          </p:cNvCxnSpPr>
          <p:nvPr/>
        </p:nvCxnSpPr>
        <p:spPr>
          <a:xfrm>
            <a:off x="4001554" y="4877894"/>
            <a:ext cx="822088" cy="2162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131" name="그룹 1130">
            <a:extLst>
              <a:ext uri="{FF2B5EF4-FFF2-40B4-BE49-F238E27FC236}">
                <a16:creationId xmlns:a16="http://schemas.microsoft.com/office/drawing/2014/main" id="{DBB8C86E-6CD2-3484-A65A-0D4FDCA2AE68}"/>
              </a:ext>
            </a:extLst>
          </p:cNvPr>
          <p:cNvGrpSpPr/>
          <p:nvPr/>
        </p:nvGrpSpPr>
        <p:grpSpPr>
          <a:xfrm>
            <a:off x="5906944" y="2097633"/>
            <a:ext cx="432000" cy="1269850"/>
            <a:chOff x="5874247" y="2037571"/>
            <a:chExt cx="432000" cy="1269850"/>
          </a:xfrm>
        </p:grpSpPr>
        <p:pic>
          <p:nvPicPr>
            <p:cNvPr id="160" name="Picture 2" descr="컴퓨터 - 무료 컴퓨터개 아이콘">
              <a:extLst>
                <a:ext uri="{FF2B5EF4-FFF2-40B4-BE49-F238E27FC236}">
                  <a16:creationId xmlns:a16="http://schemas.microsoft.com/office/drawing/2014/main" id="{38AA42E4-D48E-B976-4C37-BDE0E7875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4247" y="2037571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" name="Picture 6" descr="생산 - 무료 산업개 아이콘">
              <a:extLst>
                <a:ext uri="{FF2B5EF4-FFF2-40B4-BE49-F238E27FC236}">
                  <a16:creationId xmlns:a16="http://schemas.microsoft.com/office/drawing/2014/main" id="{8BF630E9-B1EA-9C7C-B559-E6E337D7A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4247" y="2875421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3" name="Picture 12" descr="폴더 아이콘 Payungkead Lineal | Freepik">
              <a:extLst>
                <a:ext uri="{FF2B5EF4-FFF2-40B4-BE49-F238E27FC236}">
                  <a16:creationId xmlns:a16="http://schemas.microsoft.com/office/drawing/2014/main" id="{ED7B0E17-DC0B-E1F1-E115-E4C1F382CB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74247" y="2376523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39" name="직선 화살표 연결선 1138">
            <a:extLst>
              <a:ext uri="{FF2B5EF4-FFF2-40B4-BE49-F238E27FC236}">
                <a16:creationId xmlns:a16="http://schemas.microsoft.com/office/drawing/2014/main" id="{928CF544-212E-99EF-548E-A8C4AE2E90E7}"/>
              </a:ext>
            </a:extLst>
          </p:cNvPr>
          <p:cNvCxnSpPr>
            <a:cxnSpLocks/>
            <a:stCxn id="165" idx="3"/>
            <a:endCxn id="1024" idx="1"/>
          </p:cNvCxnSpPr>
          <p:nvPr/>
        </p:nvCxnSpPr>
        <p:spPr>
          <a:xfrm>
            <a:off x="5343133" y="2501518"/>
            <a:ext cx="563811" cy="6499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2" name="그룹 1141">
            <a:extLst>
              <a:ext uri="{FF2B5EF4-FFF2-40B4-BE49-F238E27FC236}">
                <a16:creationId xmlns:a16="http://schemas.microsoft.com/office/drawing/2014/main" id="{1944F9F2-D561-D257-B6F5-3C3B7B1BCD1A}"/>
              </a:ext>
            </a:extLst>
          </p:cNvPr>
          <p:cNvGrpSpPr/>
          <p:nvPr/>
        </p:nvGrpSpPr>
        <p:grpSpPr>
          <a:xfrm>
            <a:off x="5906944" y="1325763"/>
            <a:ext cx="432000" cy="812825"/>
            <a:chOff x="5874247" y="2037571"/>
            <a:chExt cx="432000" cy="812825"/>
          </a:xfrm>
        </p:grpSpPr>
        <p:pic>
          <p:nvPicPr>
            <p:cNvPr id="1143" name="Picture 2" descr="컴퓨터 - 무료 컴퓨터개 아이콘">
              <a:extLst>
                <a:ext uri="{FF2B5EF4-FFF2-40B4-BE49-F238E27FC236}">
                  <a16:creationId xmlns:a16="http://schemas.microsoft.com/office/drawing/2014/main" id="{46842532-CF77-898D-35A0-E93B1C21F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4247" y="2037571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6" name="Picture 12" descr="폴더 아이콘 Payungkead Lineal | Freepik">
              <a:extLst>
                <a:ext uri="{FF2B5EF4-FFF2-40B4-BE49-F238E27FC236}">
                  <a16:creationId xmlns:a16="http://schemas.microsoft.com/office/drawing/2014/main" id="{529361F1-93BA-76A2-4960-F62DAF12CD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74247" y="2418396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57" name="Picture 6" descr="Cctv - 무료 과학 기술개 아이콘">
            <a:extLst>
              <a:ext uri="{FF2B5EF4-FFF2-40B4-BE49-F238E27FC236}">
                <a16:creationId xmlns:a16="http://schemas.microsoft.com/office/drawing/2014/main" id="{3B2CAD80-FAAE-A2BD-CA6F-1FB1AA9C4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165" y="5865006"/>
            <a:ext cx="495556" cy="49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58" name="직선 화살표 연결선 1157">
            <a:extLst>
              <a:ext uri="{FF2B5EF4-FFF2-40B4-BE49-F238E27FC236}">
                <a16:creationId xmlns:a16="http://schemas.microsoft.com/office/drawing/2014/main" id="{7835B350-E92F-8E61-09DB-A72F8576CB9D}"/>
              </a:ext>
            </a:extLst>
          </p:cNvPr>
          <p:cNvCxnSpPr>
            <a:cxnSpLocks/>
            <a:stCxn id="1034" idx="3"/>
            <a:endCxn id="1157" idx="1"/>
          </p:cNvCxnSpPr>
          <p:nvPr/>
        </p:nvCxnSpPr>
        <p:spPr>
          <a:xfrm flipV="1">
            <a:off x="5343132" y="6112784"/>
            <a:ext cx="532033" cy="24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1" name="직선 화살표 연결선 1160">
            <a:extLst>
              <a:ext uri="{FF2B5EF4-FFF2-40B4-BE49-F238E27FC236}">
                <a16:creationId xmlns:a16="http://schemas.microsoft.com/office/drawing/2014/main" id="{D0E23374-094A-BD5F-8F18-9135754E2FA5}"/>
              </a:ext>
            </a:extLst>
          </p:cNvPr>
          <p:cNvCxnSpPr>
            <a:cxnSpLocks/>
            <a:stCxn id="1043" idx="3"/>
            <a:endCxn id="1163" idx="1"/>
          </p:cNvCxnSpPr>
          <p:nvPr/>
        </p:nvCxnSpPr>
        <p:spPr>
          <a:xfrm flipV="1">
            <a:off x="5343133" y="3727382"/>
            <a:ext cx="563811" cy="3537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2" name="그룹 1161">
            <a:extLst>
              <a:ext uri="{FF2B5EF4-FFF2-40B4-BE49-F238E27FC236}">
                <a16:creationId xmlns:a16="http://schemas.microsoft.com/office/drawing/2014/main" id="{10CEA61D-9301-FAE8-E826-2B3DDAF1B6DB}"/>
              </a:ext>
            </a:extLst>
          </p:cNvPr>
          <p:cNvGrpSpPr/>
          <p:nvPr/>
        </p:nvGrpSpPr>
        <p:grpSpPr>
          <a:xfrm>
            <a:off x="5906944" y="3511382"/>
            <a:ext cx="432000" cy="784517"/>
            <a:chOff x="5874247" y="2142079"/>
            <a:chExt cx="432000" cy="784517"/>
          </a:xfrm>
        </p:grpSpPr>
        <p:pic>
          <p:nvPicPr>
            <p:cNvPr id="1163" name="Picture 2" descr="컴퓨터 - 무료 컴퓨터개 아이콘">
              <a:extLst>
                <a:ext uri="{FF2B5EF4-FFF2-40B4-BE49-F238E27FC236}">
                  <a16:creationId xmlns:a16="http://schemas.microsoft.com/office/drawing/2014/main" id="{7C9826BC-C7B3-138B-30FB-FF1337951E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4247" y="2142079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4" name="Picture 12" descr="폴더 아이콘 Payungkead Lineal | Freepik">
              <a:extLst>
                <a:ext uri="{FF2B5EF4-FFF2-40B4-BE49-F238E27FC236}">
                  <a16:creationId xmlns:a16="http://schemas.microsoft.com/office/drawing/2014/main" id="{8BB6438F-87E1-A3B1-FEB0-8A607D77F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74247" y="2494596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68" name="직선 화살표 연결선 1167">
            <a:extLst>
              <a:ext uri="{FF2B5EF4-FFF2-40B4-BE49-F238E27FC236}">
                <a16:creationId xmlns:a16="http://schemas.microsoft.com/office/drawing/2014/main" id="{EFA62CC2-F8F2-98E8-FED7-12AE1BC8E457}"/>
              </a:ext>
            </a:extLst>
          </p:cNvPr>
          <p:cNvCxnSpPr>
            <a:cxnSpLocks/>
            <a:stCxn id="1046" idx="3"/>
            <a:endCxn id="1170" idx="1"/>
          </p:cNvCxnSpPr>
          <p:nvPr/>
        </p:nvCxnSpPr>
        <p:spPr>
          <a:xfrm flipV="1">
            <a:off x="5343133" y="4485992"/>
            <a:ext cx="563811" cy="3940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9" name="그룹 1168">
            <a:extLst>
              <a:ext uri="{FF2B5EF4-FFF2-40B4-BE49-F238E27FC236}">
                <a16:creationId xmlns:a16="http://schemas.microsoft.com/office/drawing/2014/main" id="{CFB8FEBD-8659-A000-F35E-20BDF0887983}"/>
              </a:ext>
            </a:extLst>
          </p:cNvPr>
          <p:cNvGrpSpPr/>
          <p:nvPr/>
        </p:nvGrpSpPr>
        <p:grpSpPr>
          <a:xfrm>
            <a:off x="5906944" y="4269992"/>
            <a:ext cx="432000" cy="1269850"/>
            <a:chOff x="5874247" y="2037571"/>
            <a:chExt cx="432000" cy="1269850"/>
          </a:xfrm>
        </p:grpSpPr>
        <p:pic>
          <p:nvPicPr>
            <p:cNvPr id="1170" name="Picture 2" descr="컴퓨터 - 무료 컴퓨터개 아이콘">
              <a:extLst>
                <a:ext uri="{FF2B5EF4-FFF2-40B4-BE49-F238E27FC236}">
                  <a16:creationId xmlns:a16="http://schemas.microsoft.com/office/drawing/2014/main" id="{34CA6887-AC41-CD40-9663-010010B4E5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4247" y="2037571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1" name="Picture 6" descr="생산 - 무료 산업개 아이콘">
              <a:extLst>
                <a:ext uri="{FF2B5EF4-FFF2-40B4-BE49-F238E27FC236}">
                  <a16:creationId xmlns:a16="http://schemas.microsoft.com/office/drawing/2014/main" id="{23C572E0-206C-CB5C-6F78-D2F9495784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4247" y="2875421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2" name="Picture 12" descr="폴더 아이콘 Payungkead Lineal | Freepik">
              <a:extLst>
                <a:ext uri="{FF2B5EF4-FFF2-40B4-BE49-F238E27FC236}">
                  <a16:creationId xmlns:a16="http://schemas.microsoft.com/office/drawing/2014/main" id="{A2B815C1-53DA-56FE-10C5-8AF6DA4CCD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74247" y="2418396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74" name="직선 화살표 연결선 1173">
            <a:extLst>
              <a:ext uri="{FF2B5EF4-FFF2-40B4-BE49-F238E27FC236}">
                <a16:creationId xmlns:a16="http://schemas.microsoft.com/office/drawing/2014/main" id="{CAD2DEBC-5152-D20E-75B1-AFBC83748C36}"/>
              </a:ext>
            </a:extLst>
          </p:cNvPr>
          <p:cNvCxnSpPr>
            <a:cxnSpLocks/>
            <a:stCxn id="1046" idx="3"/>
            <a:endCxn id="1171" idx="1"/>
          </p:cNvCxnSpPr>
          <p:nvPr/>
        </p:nvCxnSpPr>
        <p:spPr>
          <a:xfrm>
            <a:off x="5343133" y="4880056"/>
            <a:ext cx="563811" cy="443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6" name="TextBox 1185">
            <a:extLst>
              <a:ext uri="{FF2B5EF4-FFF2-40B4-BE49-F238E27FC236}">
                <a16:creationId xmlns:a16="http://schemas.microsoft.com/office/drawing/2014/main" id="{5C5C34FA-6C07-EF07-825B-1ADEC86F2064}"/>
              </a:ext>
            </a:extLst>
          </p:cNvPr>
          <p:cNvSpPr txBox="1"/>
          <p:nvPr/>
        </p:nvSpPr>
        <p:spPr>
          <a:xfrm>
            <a:off x="3586903" y="1874565"/>
            <a:ext cx="5004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b="1">
                <a:solidFill>
                  <a:srgbClr val="002060"/>
                </a:solidFill>
                <a:latin typeface="+mn-ea"/>
              </a:rPr>
              <a:t>16 Port</a:t>
            </a:r>
          </a:p>
        </p:txBody>
      </p:sp>
      <p:sp>
        <p:nvSpPr>
          <p:cNvPr id="1187" name="TextBox 1186">
            <a:extLst>
              <a:ext uri="{FF2B5EF4-FFF2-40B4-BE49-F238E27FC236}">
                <a16:creationId xmlns:a16="http://schemas.microsoft.com/office/drawing/2014/main" id="{A78BB958-6E26-9189-C9A5-8BD9C30B5833}"/>
              </a:ext>
            </a:extLst>
          </p:cNvPr>
          <p:cNvSpPr txBox="1"/>
          <p:nvPr/>
        </p:nvSpPr>
        <p:spPr>
          <a:xfrm>
            <a:off x="3586903" y="2598992"/>
            <a:ext cx="5004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b="1">
                <a:solidFill>
                  <a:srgbClr val="002060"/>
                </a:solidFill>
                <a:latin typeface="+mn-ea"/>
              </a:rPr>
              <a:t>16 Port</a:t>
            </a:r>
          </a:p>
        </p:txBody>
      </p:sp>
      <p:sp>
        <p:nvSpPr>
          <p:cNvPr id="1188" name="TextBox 1187">
            <a:extLst>
              <a:ext uri="{FF2B5EF4-FFF2-40B4-BE49-F238E27FC236}">
                <a16:creationId xmlns:a16="http://schemas.microsoft.com/office/drawing/2014/main" id="{BBAD06BB-E6FF-988B-2A1E-A4DF80E1EC4E}"/>
              </a:ext>
            </a:extLst>
          </p:cNvPr>
          <p:cNvSpPr txBox="1"/>
          <p:nvPr/>
        </p:nvSpPr>
        <p:spPr>
          <a:xfrm>
            <a:off x="3586903" y="4178513"/>
            <a:ext cx="5004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b="1">
                <a:solidFill>
                  <a:srgbClr val="002060"/>
                </a:solidFill>
                <a:latin typeface="+mn-ea"/>
              </a:rPr>
              <a:t>16 Port</a:t>
            </a:r>
          </a:p>
        </p:txBody>
      </p:sp>
      <p:sp>
        <p:nvSpPr>
          <p:cNvPr id="1189" name="TextBox 1188">
            <a:extLst>
              <a:ext uri="{FF2B5EF4-FFF2-40B4-BE49-F238E27FC236}">
                <a16:creationId xmlns:a16="http://schemas.microsoft.com/office/drawing/2014/main" id="{7A7282CF-849D-1BCF-EED6-C0F7F6BA6782}"/>
              </a:ext>
            </a:extLst>
          </p:cNvPr>
          <p:cNvSpPr txBox="1"/>
          <p:nvPr/>
        </p:nvSpPr>
        <p:spPr>
          <a:xfrm>
            <a:off x="3586903" y="4986101"/>
            <a:ext cx="5004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b="1">
                <a:solidFill>
                  <a:srgbClr val="002060"/>
                </a:solidFill>
                <a:latin typeface="+mn-ea"/>
              </a:rPr>
              <a:t>16 Port</a:t>
            </a:r>
          </a:p>
        </p:txBody>
      </p:sp>
      <p:grpSp>
        <p:nvGrpSpPr>
          <p:cNvPr id="2055" name="그룹 2054">
            <a:extLst>
              <a:ext uri="{FF2B5EF4-FFF2-40B4-BE49-F238E27FC236}">
                <a16:creationId xmlns:a16="http://schemas.microsoft.com/office/drawing/2014/main" id="{B8A48BC7-DD17-3BB8-440F-F7E6B5AEAB77}"/>
              </a:ext>
            </a:extLst>
          </p:cNvPr>
          <p:cNvGrpSpPr/>
          <p:nvPr/>
        </p:nvGrpSpPr>
        <p:grpSpPr>
          <a:xfrm>
            <a:off x="6703395" y="4211265"/>
            <a:ext cx="1445543" cy="1356478"/>
            <a:chOff x="6919420" y="2139930"/>
            <a:chExt cx="1445543" cy="1356478"/>
          </a:xfrm>
        </p:grpSpPr>
        <p:grpSp>
          <p:nvGrpSpPr>
            <p:cNvPr id="1185" name="그룹 1184">
              <a:extLst>
                <a:ext uri="{FF2B5EF4-FFF2-40B4-BE49-F238E27FC236}">
                  <a16:creationId xmlns:a16="http://schemas.microsoft.com/office/drawing/2014/main" id="{ED7B6B2F-2ED4-DAED-6D88-C410622C1D0A}"/>
                </a:ext>
              </a:extLst>
            </p:cNvPr>
            <p:cNvGrpSpPr/>
            <p:nvPr/>
          </p:nvGrpSpPr>
          <p:grpSpPr>
            <a:xfrm>
              <a:off x="6919420" y="2139930"/>
              <a:ext cx="1445543" cy="1356478"/>
              <a:chOff x="7066055" y="2651756"/>
              <a:chExt cx="1445543" cy="1356478"/>
            </a:xfrm>
          </p:grpSpPr>
          <p:grpSp>
            <p:nvGrpSpPr>
              <p:cNvPr id="1121" name="그룹 1120">
                <a:extLst>
                  <a:ext uri="{FF2B5EF4-FFF2-40B4-BE49-F238E27FC236}">
                    <a16:creationId xmlns:a16="http://schemas.microsoft.com/office/drawing/2014/main" id="{51E43DAA-18DC-6A77-FF17-71FF7F0B072F}"/>
                  </a:ext>
                </a:extLst>
              </p:cNvPr>
              <p:cNvGrpSpPr/>
              <p:nvPr/>
            </p:nvGrpSpPr>
            <p:grpSpPr>
              <a:xfrm>
                <a:off x="7142309" y="2712791"/>
                <a:ext cx="1284326" cy="1222657"/>
                <a:chOff x="7188713" y="2518109"/>
                <a:chExt cx="1284326" cy="1222657"/>
              </a:xfrm>
            </p:grpSpPr>
            <p:sp>
              <p:nvSpPr>
                <p:cNvPr id="1105" name="TextBox 1104">
                  <a:extLst>
                    <a:ext uri="{FF2B5EF4-FFF2-40B4-BE49-F238E27FC236}">
                      <a16:creationId xmlns:a16="http://schemas.microsoft.com/office/drawing/2014/main" id="{79CA7FE8-445F-C7BA-2C20-FD2128C549C1}"/>
                    </a:ext>
                  </a:extLst>
                </p:cNvPr>
                <p:cNvSpPr txBox="1"/>
                <p:nvPr/>
              </p:nvSpPr>
              <p:spPr>
                <a:xfrm>
                  <a:off x="7188713" y="2518109"/>
                  <a:ext cx="128432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 b="1">
                      <a:latin typeface="+mn-ea"/>
                    </a:rPr>
                    <a:t>현장 랙 </a:t>
                  </a:r>
                  <a:r>
                    <a:rPr lang="en-US" altLang="ko-KR" sz="1100" b="1">
                      <a:latin typeface="+mn-ea"/>
                    </a:rPr>
                    <a:t>L2</a:t>
                  </a:r>
                  <a:r>
                    <a:rPr lang="ko-KR" altLang="en-US" sz="1100" b="1">
                      <a:latin typeface="+mn-ea"/>
                    </a:rPr>
                    <a:t>스위치</a:t>
                  </a:r>
                </a:p>
              </p:txBody>
            </p:sp>
            <p:pic>
              <p:nvPicPr>
                <p:cNvPr id="1106" name="그림 1105">
                  <a:extLst>
                    <a:ext uri="{FF2B5EF4-FFF2-40B4-BE49-F238E27FC236}">
                      <a16:creationId xmlns:a16="http://schemas.microsoft.com/office/drawing/2014/main" id="{217B4C73-8EC2-7D2E-7E7A-B19E88D5AA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03164" y="2820966"/>
                  <a:ext cx="994410" cy="304800"/>
                </a:xfrm>
                <a:prstGeom prst="rect">
                  <a:avLst/>
                </a:prstGeom>
              </p:spPr>
            </p:pic>
            <p:pic>
              <p:nvPicPr>
                <p:cNvPr id="1108" name="그림 1107">
                  <a:extLst>
                    <a:ext uri="{FF2B5EF4-FFF2-40B4-BE49-F238E27FC236}">
                      <a16:creationId xmlns:a16="http://schemas.microsoft.com/office/drawing/2014/main" id="{681DBCE1-F6CE-7A71-1549-4787123237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03164" y="3286149"/>
                  <a:ext cx="994410" cy="304800"/>
                </a:xfrm>
                <a:prstGeom prst="rect">
                  <a:avLst/>
                </a:prstGeom>
              </p:spPr>
            </p:pic>
            <p:sp>
              <p:nvSpPr>
                <p:cNvPr id="1109" name="TextBox 1108">
                  <a:extLst>
                    <a:ext uri="{FF2B5EF4-FFF2-40B4-BE49-F238E27FC236}">
                      <a16:creationId xmlns:a16="http://schemas.microsoft.com/office/drawing/2014/main" id="{81A2779B-1A4C-3672-702B-CC860C2E5C24}"/>
                    </a:ext>
                  </a:extLst>
                </p:cNvPr>
                <p:cNvSpPr txBox="1"/>
                <p:nvPr/>
              </p:nvSpPr>
              <p:spPr>
                <a:xfrm>
                  <a:off x="7590932" y="3089539"/>
                  <a:ext cx="386645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2060"/>
                      </a:solidFill>
                      <a:latin typeface="+mn-ea"/>
                    </a:rPr>
                    <a:t>PC</a:t>
                  </a:r>
                  <a:r>
                    <a:rPr lang="ko-KR" altLang="en-US" sz="700" b="1">
                      <a:solidFill>
                        <a:srgbClr val="002060"/>
                      </a:solidFill>
                      <a:latin typeface="+mn-ea"/>
                    </a:rPr>
                    <a:t>용</a:t>
                  </a:r>
                  <a:endParaRPr lang="en-US" altLang="ko-KR" sz="700" b="1">
                    <a:solidFill>
                      <a:srgbClr val="002060"/>
                    </a:solidFill>
                    <a:latin typeface="+mn-ea"/>
                  </a:endParaRPr>
                </a:p>
              </p:txBody>
            </p:sp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6F3C3270-A09E-5760-0C77-352A985804CE}"/>
                    </a:ext>
                  </a:extLst>
                </p:cNvPr>
                <p:cNvSpPr txBox="1"/>
                <p:nvPr/>
              </p:nvSpPr>
              <p:spPr>
                <a:xfrm>
                  <a:off x="7532423" y="3540711"/>
                  <a:ext cx="503664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2060"/>
                      </a:solidFill>
                      <a:latin typeface="+mn-ea"/>
                    </a:rPr>
                    <a:t>CCTV</a:t>
                  </a:r>
                  <a:r>
                    <a:rPr lang="ko-KR" altLang="en-US" sz="700" b="1">
                      <a:solidFill>
                        <a:srgbClr val="002060"/>
                      </a:solidFill>
                      <a:latin typeface="+mn-ea"/>
                    </a:rPr>
                    <a:t>용</a:t>
                  </a:r>
                  <a:endParaRPr lang="en-US" altLang="ko-KR" sz="700" b="1">
                    <a:solidFill>
                      <a:srgbClr val="002060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184" name="직사각형 1183">
                <a:extLst>
                  <a:ext uri="{FF2B5EF4-FFF2-40B4-BE49-F238E27FC236}">
                    <a16:creationId xmlns:a16="http://schemas.microsoft.com/office/drawing/2014/main" id="{4A38AA15-3C79-479F-8061-7E7780CB4A83}"/>
                  </a:ext>
                </a:extLst>
              </p:cNvPr>
              <p:cNvSpPr/>
              <p:nvPr/>
            </p:nvSpPr>
            <p:spPr>
              <a:xfrm>
                <a:off x="7066055" y="2651756"/>
                <a:ext cx="1445543" cy="13564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90" name="TextBox 1189">
              <a:extLst>
                <a:ext uri="{FF2B5EF4-FFF2-40B4-BE49-F238E27FC236}">
                  <a16:creationId xmlns:a16="http://schemas.microsoft.com/office/drawing/2014/main" id="{A8114DD3-D266-574E-5766-4D6F483C8B06}"/>
                </a:ext>
              </a:extLst>
            </p:cNvPr>
            <p:cNvSpPr txBox="1"/>
            <p:nvPr/>
          </p:nvSpPr>
          <p:spPr>
            <a:xfrm>
              <a:off x="7698059" y="2759457"/>
              <a:ext cx="50045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2060"/>
                  </a:solidFill>
                  <a:latin typeface="+mn-ea"/>
                </a:rPr>
                <a:t>48 Port</a:t>
              </a:r>
            </a:p>
          </p:txBody>
        </p:sp>
        <p:sp>
          <p:nvSpPr>
            <p:cNvPr id="1191" name="TextBox 1190">
              <a:extLst>
                <a:ext uri="{FF2B5EF4-FFF2-40B4-BE49-F238E27FC236}">
                  <a16:creationId xmlns:a16="http://schemas.microsoft.com/office/drawing/2014/main" id="{96AA3045-5D41-F141-B234-D888FB25D409}"/>
                </a:ext>
              </a:extLst>
            </p:cNvPr>
            <p:cNvSpPr txBox="1"/>
            <p:nvPr/>
          </p:nvSpPr>
          <p:spPr>
            <a:xfrm>
              <a:off x="7698059" y="3225313"/>
              <a:ext cx="50045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2060"/>
                  </a:solidFill>
                  <a:latin typeface="+mn-ea"/>
                </a:rPr>
                <a:t>48 Port</a:t>
              </a:r>
            </a:p>
          </p:txBody>
        </p:sp>
      </p:grpSp>
      <p:sp>
        <p:nvSpPr>
          <p:cNvPr id="1192" name="TextBox 1191">
            <a:extLst>
              <a:ext uri="{FF2B5EF4-FFF2-40B4-BE49-F238E27FC236}">
                <a16:creationId xmlns:a16="http://schemas.microsoft.com/office/drawing/2014/main" id="{336C1C9D-7367-B506-EF0F-EBE21EF1F835}"/>
              </a:ext>
            </a:extLst>
          </p:cNvPr>
          <p:cNvSpPr txBox="1"/>
          <p:nvPr/>
        </p:nvSpPr>
        <p:spPr>
          <a:xfrm>
            <a:off x="4844019" y="1874564"/>
            <a:ext cx="5004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b="1">
                <a:solidFill>
                  <a:srgbClr val="002060"/>
                </a:solidFill>
                <a:latin typeface="+mn-ea"/>
              </a:rPr>
              <a:t>48 Port</a:t>
            </a:r>
          </a:p>
        </p:txBody>
      </p:sp>
      <p:sp>
        <p:nvSpPr>
          <p:cNvPr id="1193" name="TextBox 1192">
            <a:extLst>
              <a:ext uri="{FF2B5EF4-FFF2-40B4-BE49-F238E27FC236}">
                <a16:creationId xmlns:a16="http://schemas.microsoft.com/office/drawing/2014/main" id="{25082EFA-6215-53EE-B7F6-88379592AE1A}"/>
              </a:ext>
            </a:extLst>
          </p:cNvPr>
          <p:cNvSpPr txBox="1"/>
          <p:nvPr/>
        </p:nvSpPr>
        <p:spPr>
          <a:xfrm>
            <a:off x="4844019" y="2597988"/>
            <a:ext cx="5004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b="1">
                <a:solidFill>
                  <a:srgbClr val="002060"/>
                </a:solidFill>
                <a:latin typeface="+mn-ea"/>
              </a:rPr>
              <a:t>48 Port</a:t>
            </a:r>
          </a:p>
        </p:txBody>
      </p:sp>
      <p:sp>
        <p:nvSpPr>
          <p:cNvPr id="1194" name="TextBox 1193">
            <a:extLst>
              <a:ext uri="{FF2B5EF4-FFF2-40B4-BE49-F238E27FC236}">
                <a16:creationId xmlns:a16="http://schemas.microsoft.com/office/drawing/2014/main" id="{B8E496E2-39F5-6064-C491-64AB949B736F}"/>
              </a:ext>
            </a:extLst>
          </p:cNvPr>
          <p:cNvSpPr txBox="1"/>
          <p:nvPr/>
        </p:nvSpPr>
        <p:spPr>
          <a:xfrm>
            <a:off x="4844019" y="4176524"/>
            <a:ext cx="5004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b="1">
                <a:solidFill>
                  <a:srgbClr val="002060"/>
                </a:solidFill>
                <a:latin typeface="+mn-ea"/>
              </a:rPr>
              <a:t>48 Port</a:t>
            </a:r>
          </a:p>
        </p:txBody>
      </p:sp>
      <p:sp>
        <p:nvSpPr>
          <p:cNvPr id="1195" name="TextBox 1194">
            <a:extLst>
              <a:ext uri="{FF2B5EF4-FFF2-40B4-BE49-F238E27FC236}">
                <a16:creationId xmlns:a16="http://schemas.microsoft.com/office/drawing/2014/main" id="{CE5B28DA-8F55-0CB9-7492-C787A814482F}"/>
              </a:ext>
            </a:extLst>
          </p:cNvPr>
          <p:cNvSpPr txBox="1"/>
          <p:nvPr/>
        </p:nvSpPr>
        <p:spPr>
          <a:xfrm>
            <a:off x="4844019" y="4969591"/>
            <a:ext cx="5004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b="1">
                <a:solidFill>
                  <a:srgbClr val="002060"/>
                </a:solidFill>
                <a:latin typeface="+mn-ea"/>
              </a:rPr>
              <a:t>48 Port</a:t>
            </a:r>
          </a:p>
        </p:txBody>
      </p:sp>
      <p:cxnSp>
        <p:nvCxnSpPr>
          <p:cNvPr id="1196" name="직선 화살표 연결선 1195">
            <a:extLst>
              <a:ext uri="{FF2B5EF4-FFF2-40B4-BE49-F238E27FC236}">
                <a16:creationId xmlns:a16="http://schemas.microsoft.com/office/drawing/2014/main" id="{9129B368-25F5-A8AE-F919-41B5C6B3B723}"/>
              </a:ext>
            </a:extLst>
          </p:cNvPr>
          <p:cNvCxnSpPr>
            <a:cxnSpLocks/>
            <a:stCxn id="49" idx="3"/>
            <a:endCxn id="1043" idx="1"/>
          </p:cNvCxnSpPr>
          <p:nvPr/>
        </p:nvCxnSpPr>
        <p:spPr>
          <a:xfrm>
            <a:off x="4001554" y="4080296"/>
            <a:ext cx="822088" cy="839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06" name="직선 화살표 연결선 1205">
            <a:extLst>
              <a:ext uri="{FF2B5EF4-FFF2-40B4-BE49-F238E27FC236}">
                <a16:creationId xmlns:a16="http://schemas.microsoft.com/office/drawing/2014/main" id="{445B0210-5B2F-B314-BB6E-E40663C06243}"/>
              </a:ext>
            </a:extLst>
          </p:cNvPr>
          <p:cNvCxnSpPr>
            <a:cxnSpLocks/>
            <a:stCxn id="32" idx="3"/>
            <a:endCxn id="153" idx="1"/>
          </p:cNvCxnSpPr>
          <p:nvPr/>
        </p:nvCxnSpPr>
        <p:spPr>
          <a:xfrm flipV="1">
            <a:off x="4001554" y="1773820"/>
            <a:ext cx="822088" cy="3620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215" name="그룹 1214">
            <a:extLst>
              <a:ext uri="{FF2B5EF4-FFF2-40B4-BE49-F238E27FC236}">
                <a16:creationId xmlns:a16="http://schemas.microsoft.com/office/drawing/2014/main" id="{70221746-18E7-95A6-640A-63E5885725A9}"/>
              </a:ext>
            </a:extLst>
          </p:cNvPr>
          <p:cNvGrpSpPr/>
          <p:nvPr/>
        </p:nvGrpSpPr>
        <p:grpSpPr>
          <a:xfrm>
            <a:off x="6677426" y="6025640"/>
            <a:ext cx="1633035" cy="350288"/>
            <a:chOff x="6764186" y="1234057"/>
            <a:chExt cx="1633035" cy="350288"/>
          </a:xfrm>
        </p:grpSpPr>
        <p:cxnSp>
          <p:nvCxnSpPr>
            <p:cNvPr id="1210" name="직선 화살표 연결선 1209">
              <a:extLst>
                <a:ext uri="{FF2B5EF4-FFF2-40B4-BE49-F238E27FC236}">
                  <a16:creationId xmlns:a16="http://schemas.microsoft.com/office/drawing/2014/main" id="{F0F619AC-703A-C8EC-60E1-C0737AC945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4186" y="1332797"/>
              <a:ext cx="822088" cy="3620"/>
            </a:xfrm>
            <a:prstGeom prst="straightConnector1">
              <a:avLst/>
            </a:prstGeom>
            <a:ln>
              <a:solidFill>
                <a:schemeClr val="accent4"/>
              </a:solidFill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11" name="직선 화살표 연결선 1210">
              <a:extLst>
                <a:ext uri="{FF2B5EF4-FFF2-40B4-BE49-F238E27FC236}">
                  <a16:creationId xmlns:a16="http://schemas.microsoft.com/office/drawing/2014/main" id="{E83BC935-AD53-BB91-2760-39BC39F77F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5908" y="1477085"/>
              <a:ext cx="822088" cy="208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3" name="TextBox 1212">
              <a:extLst>
                <a:ext uri="{FF2B5EF4-FFF2-40B4-BE49-F238E27FC236}">
                  <a16:creationId xmlns:a16="http://schemas.microsoft.com/office/drawing/2014/main" id="{97F1DD25-67EE-2FC5-97F8-8ECED3F6A057}"/>
                </a:ext>
              </a:extLst>
            </p:cNvPr>
            <p:cNvSpPr txBox="1"/>
            <p:nvPr/>
          </p:nvSpPr>
          <p:spPr>
            <a:xfrm>
              <a:off x="7556926" y="1368901"/>
              <a:ext cx="6896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/>
                <a:t>UTP Cable</a:t>
              </a:r>
              <a:endParaRPr lang="ko-KR" altLang="en-US" sz="800" b="1"/>
            </a:p>
          </p:txBody>
        </p:sp>
        <p:sp>
          <p:nvSpPr>
            <p:cNvPr id="1214" name="TextBox 1213">
              <a:extLst>
                <a:ext uri="{FF2B5EF4-FFF2-40B4-BE49-F238E27FC236}">
                  <a16:creationId xmlns:a16="http://schemas.microsoft.com/office/drawing/2014/main" id="{09FB4A42-E6A0-9BAC-BEE6-C15A65DD9254}"/>
                </a:ext>
              </a:extLst>
            </p:cNvPr>
            <p:cNvSpPr txBox="1"/>
            <p:nvPr/>
          </p:nvSpPr>
          <p:spPr>
            <a:xfrm>
              <a:off x="7556926" y="1234057"/>
              <a:ext cx="8402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/>
                <a:t>Optical Cable</a:t>
              </a:r>
              <a:endParaRPr lang="ko-KR" altLang="en-US" sz="800" b="1"/>
            </a:p>
          </p:txBody>
        </p:sp>
      </p:grpSp>
      <p:cxnSp>
        <p:nvCxnSpPr>
          <p:cNvPr id="2048" name="직선 화살표 연결선 2047">
            <a:extLst>
              <a:ext uri="{FF2B5EF4-FFF2-40B4-BE49-F238E27FC236}">
                <a16:creationId xmlns:a16="http://schemas.microsoft.com/office/drawing/2014/main" id="{3D00088B-F857-11DA-CF95-43B8ADB95018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28725" y="2175602"/>
            <a:ext cx="0" cy="468769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057" name="그룹 2056">
            <a:extLst>
              <a:ext uri="{FF2B5EF4-FFF2-40B4-BE49-F238E27FC236}">
                <a16:creationId xmlns:a16="http://schemas.microsoft.com/office/drawing/2014/main" id="{CBC9ED42-6AE4-AE05-9791-D10CDC5B5E00}"/>
              </a:ext>
            </a:extLst>
          </p:cNvPr>
          <p:cNvGrpSpPr/>
          <p:nvPr/>
        </p:nvGrpSpPr>
        <p:grpSpPr>
          <a:xfrm>
            <a:off x="6703395" y="1781790"/>
            <a:ext cx="1445543" cy="1356478"/>
            <a:chOff x="6919420" y="2139930"/>
            <a:chExt cx="1445543" cy="1356478"/>
          </a:xfrm>
        </p:grpSpPr>
        <p:grpSp>
          <p:nvGrpSpPr>
            <p:cNvPr id="2059" name="그룹 2058">
              <a:extLst>
                <a:ext uri="{FF2B5EF4-FFF2-40B4-BE49-F238E27FC236}">
                  <a16:creationId xmlns:a16="http://schemas.microsoft.com/office/drawing/2014/main" id="{E59FA71D-133D-6877-22B7-F62FA33659EA}"/>
                </a:ext>
              </a:extLst>
            </p:cNvPr>
            <p:cNvGrpSpPr/>
            <p:nvPr/>
          </p:nvGrpSpPr>
          <p:grpSpPr>
            <a:xfrm>
              <a:off x="6919420" y="2139930"/>
              <a:ext cx="1445543" cy="1356478"/>
              <a:chOff x="7066055" y="2651756"/>
              <a:chExt cx="1445543" cy="1356478"/>
            </a:xfrm>
          </p:grpSpPr>
          <p:grpSp>
            <p:nvGrpSpPr>
              <p:cNvPr id="2063" name="그룹 2062">
                <a:extLst>
                  <a:ext uri="{FF2B5EF4-FFF2-40B4-BE49-F238E27FC236}">
                    <a16:creationId xmlns:a16="http://schemas.microsoft.com/office/drawing/2014/main" id="{102EB3EC-3E8B-0EFD-CE7F-11EEDFA649EE}"/>
                  </a:ext>
                </a:extLst>
              </p:cNvPr>
              <p:cNvGrpSpPr/>
              <p:nvPr/>
            </p:nvGrpSpPr>
            <p:grpSpPr>
              <a:xfrm>
                <a:off x="7142309" y="2712791"/>
                <a:ext cx="1284326" cy="1222657"/>
                <a:chOff x="7188713" y="2518109"/>
                <a:chExt cx="1284326" cy="1222657"/>
              </a:xfrm>
            </p:grpSpPr>
            <p:sp>
              <p:nvSpPr>
                <p:cNvPr id="2065" name="TextBox 2064">
                  <a:extLst>
                    <a:ext uri="{FF2B5EF4-FFF2-40B4-BE49-F238E27FC236}">
                      <a16:creationId xmlns:a16="http://schemas.microsoft.com/office/drawing/2014/main" id="{387CB9E0-F6D1-3989-192D-39B6D77780CE}"/>
                    </a:ext>
                  </a:extLst>
                </p:cNvPr>
                <p:cNvSpPr txBox="1"/>
                <p:nvPr/>
              </p:nvSpPr>
              <p:spPr>
                <a:xfrm>
                  <a:off x="7188713" y="2518109"/>
                  <a:ext cx="128432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 b="1">
                      <a:latin typeface="+mn-ea"/>
                    </a:rPr>
                    <a:t>현장 랙 </a:t>
                  </a:r>
                  <a:r>
                    <a:rPr lang="en-US" altLang="ko-KR" sz="1100" b="1">
                      <a:latin typeface="+mn-ea"/>
                    </a:rPr>
                    <a:t>L2</a:t>
                  </a:r>
                  <a:r>
                    <a:rPr lang="ko-KR" altLang="en-US" sz="1100" b="1">
                      <a:latin typeface="+mn-ea"/>
                    </a:rPr>
                    <a:t>스위치</a:t>
                  </a:r>
                </a:p>
              </p:txBody>
            </p:sp>
            <p:pic>
              <p:nvPicPr>
                <p:cNvPr id="2066" name="그림 2065">
                  <a:extLst>
                    <a:ext uri="{FF2B5EF4-FFF2-40B4-BE49-F238E27FC236}">
                      <a16:creationId xmlns:a16="http://schemas.microsoft.com/office/drawing/2014/main" id="{E1360D3E-2478-AEEC-A3F9-2D58EB618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03164" y="2820966"/>
                  <a:ext cx="994410" cy="304800"/>
                </a:xfrm>
                <a:prstGeom prst="rect">
                  <a:avLst/>
                </a:prstGeom>
              </p:spPr>
            </p:pic>
            <p:pic>
              <p:nvPicPr>
                <p:cNvPr id="2067" name="그림 2066">
                  <a:extLst>
                    <a:ext uri="{FF2B5EF4-FFF2-40B4-BE49-F238E27FC236}">
                      <a16:creationId xmlns:a16="http://schemas.microsoft.com/office/drawing/2014/main" id="{731EF221-1DD7-68FC-8DE6-DC5F4589CB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03164" y="3286149"/>
                  <a:ext cx="994410" cy="304800"/>
                </a:xfrm>
                <a:prstGeom prst="rect">
                  <a:avLst/>
                </a:prstGeom>
              </p:spPr>
            </p:pic>
            <p:sp>
              <p:nvSpPr>
                <p:cNvPr id="2068" name="TextBox 2067">
                  <a:extLst>
                    <a:ext uri="{FF2B5EF4-FFF2-40B4-BE49-F238E27FC236}">
                      <a16:creationId xmlns:a16="http://schemas.microsoft.com/office/drawing/2014/main" id="{AAB2C208-9046-CED2-0A5F-56CD1B2DAD1B}"/>
                    </a:ext>
                  </a:extLst>
                </p:cNvPr>
                <p:cNvSpPr txBox="1"/>
                <p:nvPr/>
              </p:nvSpPr>
              <p:spPr>
                <a:xfrm>
                  <a:off x="7590932" y="3089539"/>
                  <a:ext cx="386645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2060"/>
                      </a:solidFill>
                      <a:latin typeface="+mn-ea"/>
                    </a:rPr>
                    <a:t>PC</a:t>
                  </a:r>
                  <a:r>
                    <a:rPr lang="ko-KR" altLang="en-US" sz="700" b="1">
                      <a:solidFill>
                        <a:srgbClr val="002060"/>
                      </a:solidFill>
                      <a:latin typeface="+mn-ea"/>
                    </a:rPr>
                    <a:t>용</a:t>
                  </a:r>
                  <a:endParaRPr lang="en-US" altLang="ko-KR" sz="700" b="1">
                    <a:solidFill>
                      <a:srgbClr val="002060"/>
                    </a:solidFill>
                    <a:latin typeface="+mn-ea"/>
                  </a:endParaRPr>
                </a:p>
              </p:txBody>
            </p:sp>
            <p:sp>
              <p:nvSpPr>
                <p:cNvPr id="2069" name="TextBox 2068">
                  <a:extLst>
                    <a:ext uri="{FF2B5EF4-FFF2-40B4-BE49-F238E27FC236}">
                      <a16:creationId xmlns:a16="http://schemas.microsoft.com/office/drawing/2014/main" id="{B217B834-871D-113E-406E-003C435FFEB8}"/>
                    </a:ext>
                  </a:extLst>
                </p:cNvPr>
                <p:cNvSpPr txBox="1"/>
                <p:nvPr/>
              </p:nvSpPr>
              <p:spPr>
                <a:xfrm>
                  <a:off x="7532423" y="3540711"/>
                  <a:ext cx="503664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2060"/>
                      </a:solidFill>
                      <a:latin typeface="+mn-ea"/>
                    </a:rPr>
                    <a:t>CCTV</a:t>
                  </a:r>
                  <a:r>
                    <a:rPr lang="ko-KR" altLang="en-US" sz="700" b="1">
                      <a:solidFill>
                        <a:srgbClr val="002060"/>
                      </a:solidFill>
                      <a:latin typeface="+mn-ea"/>
                    </a:rPr>
                    <a:t>용</a:t>
                  </a:r>
                  <a:endParaRPr lang="en-US" altLang="ko-KR" sz="700" b="1">
                    <a:solidFill>
                      <a:srgbClr val="002060"/>
                    </a:solidFill>
                    <a:latin typeface="+mn-ea"/>
                  </a:endParaRPr>
                </a:p>
              </p:txBody>
            </p:sp>
          </p:grpSp>
          <p:sp>
            <p:nvSpPr>
              <p:cNvPr id="2064" name="직사각형 2063">
                <a:extLst>
                  <a:ext uri="{FF2B5EF4-FFF2-40B4-BE49-F238E27FC236}">
                    <a16:creationId xmlns:a16="http://schemas.microsoft.com/office/drawing/2014/main" id="{98F47CD5-6DFB-7225-3EDF-7F327A0E4640}"/>
                  </a:ext>
                </a:extLst>
              </p:cNvPr>
              <p:cNvSpPr/>
              <p:nvPr/>
            </p:nvSpPr>
            <p:spPr>
              <a:xfrm>
                <a:off x="7066055" y="2651756"/>
                <a:ext cx="1445543" cy="13564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21418BC7-6D33-93A8-950B-71A05F1DD901}"/>
                </a:ext>
              </a:extLst>
            </p:cNvPr>
            <p:cNvSpPr txBox="1"/>
            <p:nvPr/>
          </p:nvSpPr>
          <p:spPr>
            <a:xfrm>
              <a:off x="7698059" y="2759457"/>
              <a:ext cx="50045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2060"/>
                  </a:solidFill>
                  <a:latin typeface="+mn-ea"/>
                </a:rPr>
                <a:t>48 Port</a:t>
              </a:r>
            </a:p>
          </p:txBody>
        </p: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CA791595-1D6E-7A81-8742-340BC5D7EC65}"/>
                </a:ext>
              </a:extLst>
            </p:cNvPr>
            <p:cNvSpPr txBox="1"/>
            <p:nvPr/>
          </p:nvSpPr>
          <p:spPr>
            <a:xfrm>
              <a:off x="7698059" y="3225313"/>
              <a:ext cx="50045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2060"/>
                  </a:solidFill>
                  <a:latin typeface="+mn-ea"/>
                </a:rPr>
                <a:t>48 Port</a:t>
              </a:r>
            </a:p>
          </p:txBody>
        </p:sp>
      </p:grpSp>
      <p:sp>
        <p:nvSpPr>
          <p:cNvPr id="2083" name="직사각형 2082">
            <a:extLst>
              <a:ext uri="{FF2B5EF4-FFF2-40B4-BE49-F238E27FC236}">
                <a16:creationId xmlns:a16="http://schemas.microsoft.com/office/drawing/2014/main" id="{FF0C4FD2-0C2F-23B8-42EE-6AFE023A31F3}"/>
              </a:ext>
            </a:extLst>
          </p:cNvPr>
          <p:cNvSpPr/>
          <p:nvPr/>
        </p:nvSpPr>
        <p:spPr>
          <a:xfrm>
            <a:off x="4693920" y="2241772"/>
            <a:ext cx="822087" cy="607074"/>
          </a:xfrm>
          <a:prstGeom prst="rect">
            <a:avLst/>
          </a:prstGeom>
          <a:noFill/>
          <a:ln>
            <a:solidFill>
              <a:srgbClr val="00B050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4" name="직사각형 2083">
            <a:extLst>
              <a:ext uri="{FF2B5EF4-FFF2-40B4-BE49-F238E27FC236}">
                <a16:creationId xmlns:a16="http://schemas.microsoft.com/office/drawing/2014/main" id="{27265776-A454-459D-9BC4-270F22B1C1F8}"/>
              </a:ext>
            </a:extLst>
          </p:cNvPr>
          <p:cNvSpPr/>
          <p:nvPr/>
        </p:nvSpPr>
        <p:spPr>
          <a:xfrm>
            <a:off x="4693920" y="4596273"/>
            <a:ext cx="822087" cy="607074"/>
          </a:xfrm>
          <a:prstGeom prst="rect">
            <a:avLst/>
          </a:prstGeom>
          <a:noFill/>
          <a:ln>
            <a:solidFill>
              <a:srgbClr val="00B050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86" name="연결선: 꺾임 2085">
            <a:extLst>
              <a:ext uri="{FF2B5EF4-FFF2-40B4-BE49-F238E27FC236}">
                <a16:creationId xmlns:a16="http://schemas.microsoft.com/office/drawing/2014/main" id="{515C0678-E342-3331-DAE6-41ABF9029AFB}"/>
              </a:ext>
            </a:extLst>
          </p:cNvPr>
          <p:cNvCxnSpPr>
            <a:cxnSpLocks/>
            <a:stCxn id="2084" idx="2"/>
            <a:endCxn id="1184" idx="2"/>
          </p:cNvCxnSpPr>
          <p:nvPr/>
        </p:nvCxnSpPr>
        <p:spPr>
          <a:xfrm rot="16200000" flipH="1">
            <a:off x="6083367" y="4224943"/>
            <a:ext cx="364396" cy="2321203"/>
          </a:xfrm>
          <a:prstGeom prst="bentConnector3">
            <a:avLst>
              <a:gd name="adj1" fmla="val 162734"/>
            </a:avLst>
          </a:prstGeom>
          <a:ln w="12700">
            <a:prstDash val="lgDashDot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88" name="연결선: 꺾임 2087">
            <a:extLst>
              <a:ext uri="{FF2B5EF4-FFF2-40B4-BE49-F238E27FC236}">
                <a16:creationId xmlns:a16="http://schemas.microsoft.com/office/drawing/2014/main" id="{8D811AD1-3C13-9C82-8D93-A036448B8968}"/>
              </a:ext>
            </a:extLst>
          </p:cNvPr>
          <p:cNvCxnSpPr>
            <a:cxnSpLocks/>
            <a:stCxn id="2083" idx="2"/>
            <a:endCxn id="2064" idx="2"/>
          </p:cNvCxnSpPr>
          <p:nvPr/>
        </p:nvCxnSpPr>
        <p:spPr>
          <a:xfrm rot="16200000" flipH="1">
            <a:off x="6120854" y="1832955"/>
            <a:ext cx="289422" cy="2321203"/>
          </a:xfrm>
          <a:prstGeom prst="bentConnector3">
            <a:avLst>
              <a:gd name="adj1" fmla="val 197414"/>
            </a:avLst>
          </a:prstGeom>
          <a:ln w="12700">
            <a:prstDash val="lgDashDot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93" name="직사각형 2092">
            <a:extLst>
              <a:ext uri="{FF2B5EF4-FFF2-40B4-BE49-F238E27FC236}">
                <a16:creationId xmlns:a16="http://schemas.microsoft.com/office/drawing/2014/main" id="{52B0D38E-749D-C502-3562-BFB45461705D}"/>
              </a:ext>
            </a:extLst>
          </p:cNvPr>
          <p:cNvSpPr/>
          <p:nvPr/>
        </p:nvSpPr>
        <p:spPr>
          <a:xfrm>
            <a:off x="2810863" y="5837370"/>
            <a:ext cx="1365759" cy="468102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40586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74EB9B9B-13F4-63F8-19BB-A3504DA1135B}"/>
              </a:ext>
            </a:extLst>
          </p:cNvPr>
          <p:cNvSpPr txBox="1"/>
          <p:nvPr/>
        </p:nvSpPr>
        <p:spPr>
          <a:xfrm>
            <a:off x="3036132" y="6254462"/>
            <a:ext cx="9637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>
                <a:latin typeface="+mn-ea"/>
              </a:rPr>
              <a:t>CCTV</a:t>
            </a:r>
            <a:r>
              <a:rPr lang="ko-KR" altLang="en-US" sz="1100" b="1">
                <a:latin typeface="+mn-ea"/>
              </a:rPr>
              <a:t> </a:t>
            </a:r>
            <a:r>
              <a:rPr lang="en-US" altLang="ko-KR" sz="1100" b="1">
                <a:latin typeface="+mn-ea"/>
              </a:rPr>
              <a:t>RACK</a:t>
            </a:r>
            <a:endParaRPr lang="ko-KR" altLang="en-US" sz="1100" b="1">
              <a:latin typeface="+mn-ea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691E398-3897-40C3-AB65-FC2103CD1D87}"/>
              </a:ext>
            </a:extLst>
          </p:cNvPr>
          <p:cNvSpPr txBox="1"/>
          <p:nvPr/>
        </p:nvSpPr>
        <p:spPr>
          <a:xfrm>
            <a:off x="6248322" y="2626971"/>
            <a:ext cx="50784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VLAN30</a:t>
            </a:r>
            <a:endParaRPr lang="ko-KR" altLang="en-US" sz="600" b="1" dirty="0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64C1BB4-846B-4D36-91C1-21E6C2551FD7}"/>
              </a:ext>
            </a:extLst>
          </p:cNvPr>
          <p:cNvCxnSpPr>
            <a:cxnSpLocks/>
            <a:stCxn id="61" idx="2"/>
          </p:cNvCxnSpPr>
          <p:nvPr/>
        </p:nvCxnSpPr>
        <p:spPr>
          <a:xfrm rot="16200000" flipH="1">
            <a:off x="4635214" y="1520890"/>
            <a:ext cx="140865" cy="2402595"/>
          </a:xfrm>
          <a:prstGeom prst="bentConnector2">
            <a:avLst/>
          </a:prstGeom>
          <a:ln>
            <a:solidFill>
              <a:schemeClr val="accent1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1B943E71-5ECB-446F-8CBF-CA46792D1AAB}"/>
              </a:ext>
            </a:extLst>
          </p:cNvPr>
          <p:cNvSpPr txBox="1"/>
          <p:nvPr/>
        </p:nvSpPr>
        <p:spPr>
          <a:xfrm>
            <a:off x="6248322" y="1915710"/>
            <a:ext cx="507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VLAN10</a:t>
            </a:r>
          </a:p>
          <a:p>
            <a:r>
              <a:rPr lang="en-US" altLang="ko-KR" sz="600" b="1" dirty="0"/>
              <a:t>VLAN60</a:t>
            </a:r>
            <a:endParaRPr lang="ko-KR" altLang="en-US" sz="600" b="1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2EDB559-D39F-43F1-8223-1955193E9DA3}"/>
              </a:ext>
            </a:extLst>
          </p:cNvPr>
          <p:cNvSpPr txBox="1"/>
          <p:nvPr/>
        </p:nvSpPr>
        <p:spPr>
          <a:xfrm>
            <a:off x="6295684" y="4076749"/>
            <a:ext cx="507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VLAN10</a:t>
            </a:r>
          </a:p>
          <a:p>
            <a:r>
              <a:rPr lang="en-US" altLang="ko-KR" sz="600" b="1" dirty="0"/>
              <a:t>VLAN60</a:t>
            </a:r>
            <a:endParaRPr lang="ko-KR" altLang="en-US" sz="600" b="1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C0228C3-40D2-4DA6-9FE3-C588D120458A}"/>
              </a:ext>
            </a:extLst>
          </p:cNvPr>
          <p:cNvSpPr txBox="1"/>
          <p:nvPr/>
        </p:nvSpPr>
        <p:spPr>
          <a:xfrm>
            <a:off x="6292299" y="4873436"/>
            <a:ext cx="50784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VLAN30</a:t>
            </a:r>
            <a:endParaRPr lang="ko-KR" altLang="en-US" sz="600" b="1" dirty="0"/>
          </a:p>
        </p:txBody>
      </p: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9CE87B08-8F4C-4B90-94C4-C7C195275287}"/>
              </a:ext>
            </a:extLst>
          </p:cNvPr>
          <p:cNvCxnSpPr>
            <a:cxnSpLocks/>
            <a:stCxn id="32" idx="2"/>
          </p:cNvCxnSpPr>
          <p:nvPr/>
        </p:nvCxnSpPr>
        <p:spPr>
          <a:xfrm rot="16200000" flipH="1">
            <a:off x="4644924" y="789264"/>
            <a:ext cx="117736" cy="2398887"/>
          </a:xfrm>
          <a:prstGeom prst="bentConnector2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D7FDEC35-36BF-4991-8F00-27B9B2F0ECB3}"/>
              </a:ext>
            </a:extLst>
          </p:cNvPr>
          <p:cNvCxnSpPr>
            <a:cxnSpLocks/>
            <a:stCxn id="49" idx="2"/>
            <a:endCxn id="1164" idx="3"/>
          </p:cNvCxnSpPr>
          <p:nvPr/>
        </p:nvCxnSpPr>
        <p:spPr>
          <a:xfrm rot="5400000" flipH="1" flipV="1">
            <a:off x="4629247" y="2955000"/>
            <a:ext cx="152797" cy="2402595"/>
          </a:xfrm>
          <a:prstGeom prst="bentConnector4">
            <a:avLst>
              <a:gd name="adj1" fmla="val -109714"/>
              <a:gd name="adj2" fmla="val 89092"/>
            </a:avLst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73670EF2-E21D-4F49-A38F-D4780EA91F29}"/>
              </a:ext>
            </a:extLst>
          </p:cNvPr>
          <p:cNvCxnSpPr>
            <a:cxnSpLocks/>
            <a:stCxn id="75" idx="2"/>
            <a:endCxn id="1172" idx="3"/>
          </p:cNvCxnSpPr>
          <p:nvPr/>
        </p:nvCxnSpPr>
        <p:spPr>
          <a:xfrm rot="5400000" flipH="1" flipV="1">
            <a:off x="4622826" y="3748339"/>
            <a:ext cx="165639" cy="2402595"/>
          </a:xfrm>
          <a:prstGeom prst="bentConnector4">
            <a:avLst>
              <a:gd name="adj1" fmla="val -138011"/>
              <a:gd name="adj2" fmla="val 89707"/>
            </a:avLst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BFE9F98-F236-43F8-8A57-31765B9005B9}"/>
              </a:ext>
            </a:extLst>
          </p:cNvPr>
          <p:cNvSpPr/>
          <p:nvPr/>
        </p:nvSpPr>
        <p:spPr>
          <a:xfrm>
            <a:off x="2765325" y="3708425"/>
            <a:ext cx="1365759" cy="148137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280D7A60-E414-4293-9B4B-3D6B34C5493D}"/>
              </a:ext>
            </a:extLst>
          </p:cNvPr>
          <p:cNvSpPr/>
          <p:nvPr/>
        </p:nvSpPr>
        <p:spPr>
          <a:xfrm>
            <a:off x="6695904" y="1218320"/>
            <a:ext cx="972875" cy="23312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j-ea"/>
                <a:ea typeface="+mj-ea"/>
              </a:rPr>
              <a:t>I</a:t>
            </a:r>
            <a:r>
              <a:rPr lang="ko-KR" altLang="en-US" sz="1200" b="1" dirty="0">
                <a:latin typeface="+mj-ea"/>
                <a:ea typeface="+mj-ea"/>
              </a:rPr>
              <a:t>사 전용망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9DBFE-A8E0-097C-387F-C9F968D73276}"/>
              </a:ext>
            </a:extLst>
          </p:cNvPr>
          <p:cNvSpPr txBox="1"/>
          <p:nvPr/>
        </p:nvSpPr>
        <p:spPr>
          <a:xfrm>
            <a:off x="2662770" y="2978699"/>
            <a:ext cx="1707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latin typeface="+mn-ea"/>
              </a:rPr>
              <a:t>서버실 </a:t>
            </a:r>
            <a:r>
              <a:rPr lang="en-US" altLang="ko-KR" sz="1100" b="1">
                <a:latin typeface="+mn-ea"/>
              </a:rPr>
              <a:t>RACK L2</a:t>
            </a:r>
            <a:r>
              <a:rPr lang="ko-KR" altLang="en-US" sz="1100" b="1">
                <a:latin typeface="+mn-ea"/>
              </a:rPr>
              <a:t>스위치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A15D0F0-53FB-3E76-62A2-5FA9EB9C3830}"/>
              </a:ext>
            </a:extLst>
          </p:cNvPr>
          <p:cNvSpPr/>
          <p:nvPr/>
        </p:nvSpPr>
        <p:spPr>
          <a:xfrm>
            <a:off x="203450" y="1264556"/>
            <a:ext cx="4187132" cy="5225406"/>
          </a:xfrm>
          <a:prstGeom prst="roundRect">
            <a:avLst>
              <a:gd name="adj" fmla="val 5644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74433C9-7360-3B20-AE12-2D0E46D8848F}"/>
              </a:ext>
            </a:extLst>
          </p:cNvPr>
          <p:cNvSpPr/>
          <p:nvPr/>
        </p:nvSpPr>
        <p:spPr>
          <a:xfrm>
            <a:off x="1014942" y="1099959"/>
            <a:ext cx="1266775" cy="38233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B</a:t>
            </a:r>
            <a:r>
              <a:rPr lang="ko-KR" altLang="en-US" sz="1200" b="1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동 </a:t>
            </a:r>
            <a:r>
              <a:rPr lang="ko-KR" altLang="en-US" sz="1200" b="1">
                <a:ln w="0">
                  <a:noFill/>
                </a:ln>
                <a:solidFill>
                  <a:schemeClr val="bg1"/>
                </a:solidFill>
                <a:latin typeface="+mj-ea"/>
                <a:ea typeface="+mj-ea"/>
              </a:rPr>
              <a:t>서버실</a:t>
            </a:r>
            <a:endParaRPr lang="ko-KR" altLang="en-US" sz="1200" b="1" dirty="0">
              <a:ln w="0">
                <a:noFill/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35144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E683E-F32A-1C44-1D1B-9AEEEFC74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4">
            <a:extLst>
              <a:ext uri="{FF2B5EF4-FFF2-40B4-BE49-F238E27FC236}">
                <a16:creationId xmlns:a16="http://schemas.microsoft.com/office/drawing/2014/main" id="{2B4B9259-AD11-736A-65BB-80B7B09E4D39}"/>
              </a:ext>
            </a:extLst>
          </p:cNvPr>
          <p:cNvSpPr txBox="1">
            <a:spLocks/>
          </p:cNvSpPr>
          <p:nvPr/>
        </p:nvSpPr>
        <p:spPr>
          <a:xfrm>
            <a:off x="58192" y="657216"/>
            <a:ext cx="1475044" cy="295873"/>
          </a:xfrm>
          <a:prstGeom prst="rect">
            <a:avLst/>
          </a:prstGeom>
        </p:spPr>
        <p:txBody>
          <a:bodyPr/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 spc="0" baseline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400">
                <a:latin typeface="+mn-ea"/>
                <a:ea typeface="+mn-ea"/>
              </a:rPr>
              <a:t> 3-1. </a:t>
            </a:r>
            <a:r>
              <a:rPr lang="ko-KR" altLang="en-US" sz="1400">
                <a:latin typeface="+mn-ea"/>
                <a:ea typeface="+mn-ea"/>
              </a:rPr>
              <a:t>서버 분리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87C7221D-717D-9DC9-8451-A15279617C27}"/>
              </a:ext>
            </a:extLst>
          </p:cNvPr>
          <p:cNvSpPr txBox="1">
            <a:spLocks/>
          </p:cNvSpPr>
          <p:nvPr/>
        </p:nvSpPr>
        <p:spPr>
          <a:xfrm>
            <a:off x="5916797" y="6601775"/>
            <a:ext cx="358405" cy="21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2A6665-3514-4948-8E09-39272CC142EA}" type="slidenum">
              <a:rPr lang="ko-KR" altLang="en-US" smtClean="0">
                <a:latin typeface="+mn-ea"/>
              </a:rPr>
              <a:pPr/>
              <a:t>14</a:t>
            </a:fld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DA7B2-871A-FB1E-BAD1-EA9F629FD962}"/>
              </a:ext>
            </a:extLst>
          </p:cNvPr>
          <p:cNvSpPr txBox="1"/>
          <p:nvPr/>
        </p:nvSpPr>
        <p:spPr>
          <a:xfrm>
            <a:off x="96256" y="38100"/>
            <a:ext cx="9260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marR="0" lvl="0" indent="0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3. </a:t>
            </a:r>
            <a:r>
              <a:rPr kumimoji="0" lang="en-US" altLang="ko-KR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YP</a:t>
            </a:r>
            <a:r>
              <a:rPr kumimoji="0" lang="ko-KR" altLang="en-US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en-US" altLang="ko-KR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B</a:t>
            </a:r>
            <a:r>
              <a:rPr kumimoji="0" lang="ko-KR" altLang="en-US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동 </a:t>
            </a:r>
            <a:r>
              <a:rPr kumimoji="0" lang="en-US" altLang="ko-KR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I</a:t>
            </a:r>
            <a:r>
              <a:rPr kumimoji="0" lang="ko-KR" altLang="en-US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社전용 서버 분리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035FF5-0155-E94E-59FF-A5C3EA67175B}"/>
              </a:ext>
            </a:extLst>
          </p:cNvPr>
          <p:cNvSpPr/>
          <p:nvPr/>
        </p:nvSpPr>
        <p:spPr>
          <a:xfrm>
            <a:off x="96257" y="1006305"/>
            <a:ext cx="4657689" cy="5607249"/>
          </a:xfrm>
          <a:prstGeom prst="roundRect">
            <a:avLst>
              <a:gd name="adj" fmla="val 2600"/>
            </a:avLst>
          </a:prstGeom>
          <a:noFill/>
          <a:ln w="9525"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209553C-E0D8-1A3F-EB81-F0C9423647DA}"/>
              </a:ext>
            </a:extLst>
          </p:cNvPr>
          <p:cNvSpPr/>
          <p:nvPr/>
        </p:nvSpPr>
        <p:spPr>
          <a:xfrm>
            <a:off x="4844218" y="1006155"/>
            <a:ext cx="7199999" cy="5607249"/>
          </a:xfrm>
          <a:prstGeom prst="roundRect">
            <a:avLst>
              <a:gd name="adj" fmla="val 2131"/>
            </a:avLst>
          </a:prstGeom>
          <a:noFill/>
          <a:ln w="9525"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A071E94-FDE4-E84C-C477-EAB3A62821BD}"/>
              </a:ext>
            </a:extLst>
          </p:cNvPr>
          <p:cNvCxnSpPr>
            <a:cxnSpLocks/>
          </p:cNvCxnSpPr>
          <p:nvPr/>
        </p:nvCxnSpPr>
        <p:spPr>
          <a:xfrm>
            <a:off x="4806192" y="1046347"/>
            <a:ext cx="0" cy="5567057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CB50593-A542-E41D-2BE9-FEADBC7AC10A}"/>
              </a:ext>
            </a:extLst>
          </p:cNvPr>
          <p:cNvSpPr/>
          <p:nvPr/>
        </p:nvSpPr>
        <p:spPr>
          <a:xfrm>
            <a:off x="1433568" y="831580"/>
            <a:ext cx="2186016" cy="36552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+mj-ea"/>
                <a:ea typeface="+mj-ea"/>
              </a:rPr>
              <a:t>AS-IS</a:t>
            </a:r>
            <a:endParaRPr lang="ko-KR" altLang="en-US" b="1" dirty="0">
              <a:latin typeface="+mj-ea"/>
              <a:ea typeface="+mj-ea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00A2027C-1651-DBF9-009F-15A36A3761A4}"/>
              </a:ext>
            </a:extLst>
          </p:cNvPr>
          <p:cNvGrpSpPr/>
          <p:nvPr/>
        </p:nvGrpSpPr>
        <p:grpSpPr>
          <a:xfrm>
            <a:off x="152474" y="1121510"/>
            <a:ext cx="4281495" cy="5341969"/>
            <a:chOff x="152474" y="1121510"/>
            <a:chExt cx="4281495" cy="53419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19C52F9-6F04-C36E-44F2-27613E253615}"/>
                </a:ext>
              </a:extLst>
            </p:cNvPr>
            <p:cNvSpPr/>
            <p:nvPr/>
          </p:nvSpPr>
          <p:spPr>
            <a:xfrm>
              <a:off x="225659" y="4123082"/>
              <a:ext cx="3105155" cy="996651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01CBD7-DF66-3857-A64E-FEEF248E721B}"/>
                </a:ext>
              </a:extLst>
            </p:cNvPr>
            <p:cNvSpPr txBox="1"/>
            <p:nvPr/>
          </p:nvSpPr>
          <p:spPr>
            <a:xfrm>
              <a:off x="161821" y="3815940"/>
              <a:ext cx="101822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accent1"/>
                  </a:solidFill>
                </a:rPr>
                <a:t>VINA(QV)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739141D7-EE5A-9DC9-265D-78078095D186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1455163" y="4629602"/>
              <a:ext cx="81423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그림 1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41C69C90-7737-1D13-47F8-3AF2123BF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060" y="4209550"/>
              <a:ext cx="840103" cy="840103"/>
            </a:xfrm>
            <a:prstGeom prst="rect">
              <a:avLst/>
            </a:prstGeom>
            <a:solidFill>
              <a:schemeClr val="bg1">
                <a:alpha val="49000"/>
              </a:schemeClr>
            </a:solidFill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4E2FC3-47EB-25C1-DF3E-7ED153564857}"/>
                </a:ext>
              </a:extLst>
            </p:cNvPr>
            <p:cNvSpPr txBox="1"/>
            <p:nvPr/>
          </p:nvSpPr>
          <p:spPr>
            <a:xfrm>
              <a:off x="785185" y="4629601"/>
              <a:ext cx="508473" cy="3077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</a:rPr>
                <a:t>ERP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  <p:pic>
          <p:nvPicPr>
            <p:cNvPr id="13" name="그림 1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05930A21-2EF3-DFBB-7969-942012E8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9395" y="4209550"/>
              <a:ext cx="840103" cy="840103"/>
            </a:xfrm>
            <a:prstGeom prst="rect">
              <a:avLst/>
            </a:prstGeom>
            <a:solidFill>
              <a:schemeClr val="bg1">
                <a:alpha val="49000"/>
              </a:schemeClr>
            </a:solidFill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A320D2-E620-1960-0899-E894648D7715}"/>
                </a:ext>
              </a:extLst>
            </p:cNvPr>
            <p:cNvSpPr txBox="1"/>
            <p:nvPr/>
          </p:nvSpPr>
          <p:spPr>
            <a:xfrm>
              <a:off x="2402576" y="4629601"/>
              <a:ext cx="554960" cy="3077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</a:rPr>
                <a:t>MES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9A33DC-794E-0BAB-95B7-8B8E64FB6378}"/>
                </a:ext>
              </a:extLst>
            </p:cNvPr>
            <p:cNvSpPr txBox="1"/>
            <p:nvPr/>
          </p:nvSpPr>
          <p:spPr>
            <a:xfrm>
              <a:off x="1706288" y="4321824"/>
              <a:ext cx="4138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>
                  <a:solidFill>
                    <a:srgbClr val="FF0000"/>
                  </a:solidFill>
                </a:rPr>
                <a:t>I/F</a:t>
              </a:r>
              <a:endParaRPr lang="en-US" altLang="ko-K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C51D1FC-F5EA-65D6-283D-410FE5F35F51}"/>
                </a:ext>
              </a:extLst>
            </p:cNvPr>
            <p:cNvSpPr/>
            <p:nvPr/>
          </p:nvSpPr>
          <p:spPr>
            <a:xfrm>
              <a:off x="225659" y="2678184"/>
              <a:ext cx="3105155" cy="985633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25400" cap="flat" cmpd="sng" algn="ctr">
              <a:noFill/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3636C86-1BC0-9354-2F81-3A7D57682441}"/>
                </a:ext>
              </a:extLst>
            </p:cNvPr>
            <p:cNvCxnSpPr>
              <a:cxnSpLocks/>
              <a:stCxn id="21" idx="3"/>
              <a:endCxn id="23" idx="1"/>
            </p:cNvCxnSpPr>
            <p:nvPr/>
          </p:nvCxnSpPr>
          <p:spPr>
            <a:xfrm>
              <a:off x="1455163" y="3173686"/>
              <a:ext cx="80905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그림 2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043DE07A-3D02-C570-F22E-12147D3A7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060" y="2753634"/>
              <a:ext cx="840103" cy="840103"/>
            </a:xfrm>
            <a:prstGeom prst="rect">
              <a:avLst/>
            </a:prstGeom>
            <a:solidFill>
              <a:schemeClr val="bg1">
                <a:alpha val="49000"/>
              </a:schemeClr>
            </a:solidFill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708774-EDD1-A0B3-DD59-326EFB7D27C4}"/>
                </a:ext>
              </a:extLst>
            </p:cNvPr>
            <p:cNvSpPr txBox="1"/>
            <p:nvPr/>
          </p:nvSpPr>
          <p:spPr>
            <a:xfrm>
              <a:off x="785185" y="3173685"/>
              <a:ext cx="508473" cy="3077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</a:rPr>
                <a:t>ERP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  <p:pic>
          <p:nvPicPr>
            <p:cNvPr id="23" name="그림 2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1EF4BD8C-DC36-A51D-0EAE-D958C4561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218" y="2753634"/>
              <a:ext cx="840103" cy="840103"/>
            </a:xfrm>
            <a:prstGeom prst="rect">
              <a:avLst/>
            </a:prstGeom>
            <a:solidFill>
              <a:schemeClr val="bg1">
                <a:alpha val="49000"/>
              </a:schemeClr>
            </a:solidFill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53F784-757F-61F8-9B91-050C9541BFC1}"/>
                </a:ext>
              </a:extLst>
            </p:cNvPr>
            <p:cNvSpPr txBox="1"/>
            <p:nvPr/>
          </p:nvSpPr>
          <p:spPr>
            <a:xfrm>
              <a:off x="2397399" y="3173685"/>
              <a:ext cx="554960" cy="3077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</a:rPr>
                <a:t>MES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9A17F4-FDAB-10DA-FCC0-9895B17DB65F}"/>
                </a:ext>
              </a:extLst>
            </p:cNvPr>
            <p:cNvSpPr txBox="1"/>
            <p:nvPr/>
          </p:nvSpPr>
          <p:spPr>
            <a:xfrm>
              <a:off x="1706288" y="2865908"/>
              <a:ext cx="4138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>
                  <a:solidFill>
                    <a:srgbClr val="FF0000"/>
                  </a:solidFill>
                </a:rPr>
                <a:t>I/F</a:t>
              </a:r>
              <a:endParaRPr lang="en-US" altLang="ko-K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5E774E-5763-93D1-22E8-7E129E8D8CA8}"/>
                </a:ext>
              </a:extLst>
            </p:cNvPr>
            <p:cNvSpPr txBox="1"/>
            <p:nvPr/>
          </p:nvSpPr>
          <p:spPr>
            <a:xfrm>
              <a:off x="161821" y="2374773"/>
              <a:ext cx="54373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b="1">
                  <a:solidFill>
                    <a:schemeClr val="accent1"/>
                  </a:solidFill>
                </a:rPr>
                <a:t>본사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  <p:pic>
          <p:nvPicPr>
            <p:cNvPr id="27" name="Picture 2" descr="post-thumbnail">
              <a:extLst>
                <a:ext uri="{FF2B5EF4-FFF2-40B4-BE49-F238E27FC236}">
                  <a16:creationId xmlns:a16="http://schemas.microsoft.com/office/drawing/2014/main" id="{F9A3114E-926E-BDAC-C361-C9AF79464D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3870" y="5233214"/>
              <a:ext cx="791381" cy="677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66B0EB3-8453-09C7-04B8-98770EAD8A97}"/>
                </a:ext>
              </a:extLst>
            </p:cNvPr>
            <p:cNvSpPr/>
            <p:nvPr/>
          </p:nvSpPr>
          <p:spPr>
            <a:xfrm>
              <a:off x="225659" y="5684407"/>
              <a:ext cx="1184019" cy="779072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 w="3175" cap="flat" cmpd="sng" algn="ctr">
              <a:noFill/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6CA0B9-0E3D-60A0-7E92-8AC3F02F4864}"/>
                </a:ext>
              </a:extLst>
            </p:cNvPr>
            <p:cNvSpPr txBox="1"/>
            <p:nvPr/>
          </p:nvSpPr>
          <p:spPr>
            <a:xfrm>
              <a:off x="152474" y="5406117"/>
              <a:ext cx="86433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chemeClr val="accent1"/>
                  </a:solidFill>
                </a:rPr>
                <a:t>VINA(YP)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D5C63754-5FE3-8010-C571-33A4D97CCFFC}"/>
                </a:ext>
              </a:extLst>
            </p:cNvPr>
            <p:cNvCxnSpPr>
              <a:cxnSpLocks/>
              <a:stCxn id="27" idx="2"/>
              <a:endCxn id="28" idx="3"/>
            </p:cNvCxnSpPr>
            <p:nvPr/>
          </p:nvCxnSpPr>
          <p:spPr>
            <a:xfrm flipH="1">
              <a:off x="1409678" y="5911164"/>
              <a:ext cx="789883" cy="162779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BFFFAB6B-7E5B-FB1F-CFCB-063F83BE00A6}"/>
                </a:ext>
              </a:extLst>
            </p:cNvPr>
            <p:cNvCxnSpPr>
              <a:cxnSpLocks/>
              <a:stCxn id="27" idx="3"/>
              <a:endCxn id="13" idx="2"/>
            </p:cNvCxnSpPr>
            <p:nvPr/>
          </p:nvCxnSpPr>
          <p:spPr>
            <a:xfrm flipV="1">
              <a:off x="2595251" y="5049653"/>
              <a:ext cx="94196" cy="522536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767CDAE7-939E-3681-A8EB-E3504FDB9EE3}"/>
                </a:ext>
              </a:extLst>
            </p:cNvPr>
            <p:cNvCxnSpPr>
              <a:cxnSpLocks/>
              <a:stCxn id="27" idx="1"/>
              <a:endCxn id="11" idx="2"/>
            </p:cNvCxnSpPr>
            <p:nvPr/>
          </p:nvCxnSpPr>
          <p:spPr>
            <a:xfrm flipH="1" flipV="1">
              <a:off x="1035112" y="5049653"/>
              <a:ext cx="768758" cy="522536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BDE588-9CBA-0243-BB27-8E4B20B7A66E}"/>
                </a:ext>
              </a:extLst>
            </p:cNvPr>
            <p:cNvSpPr/>
            <p:nvPr/>
          </p:nvSpPr>
          <p:spPr>
            <a:xfrm>
              <a:off x="225659" y="1395950"/>
              <a:ext cx="1184019" cy="885199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  <a:ln w="3175" cap="flat" cmpd="sng" algn="ctr">
              <a:noFill/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895E29-6C91-E870-30E1-64B3FD94E74B}"/>
                </a:ext>
              </a:extLst>
            </p:cNvPr>
            <p:cNvSpPr txBox="1"/>
            <p:nvPr/>
          </p:nvSpPr>
          <p:spPr>
            <a:xfrm>
              <a:off x="161821" y="1121510"/>
              <a:ext cx="59022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>
                  <a:solidFill>
                    <a:schemeClr val="accent1"/>
                  </a:solidFill>
                </a:rPr>
                <a:t>R&amp;D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  <p:pic>
          <p:nvPicPr>
            <p:cNvPr id="35" name="Picture 2" descr="post-thumbnail">
              <a:extLst>
                <a:ext uri="{FF2B5EF4-FFF2-40B4-BE49-F238E27FC236}">
                  <a16:creationId xmlns:a16="http://schemas.microsoft.com/office/drawing/2014/main" id="{44030760-CCE1-E264-522A-9C20195636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9729" y="1679098"/>
              <a:ext cx="791381" cy="677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2F441BAF-6531-6E34-173A-ADCDD8AD3F41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1419491" y="1514762"/>
              <a:ext cx="805929" cy="164336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14DD6F1F-901B-4E9D-D15E-594F10815555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 flipH="1">
              <a:off x="1134736" y="2357048"/>
              <a:ext cx="1090684" cy="37057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07C81DD9-339A-263A-A6D5-5040AF018C16}"/>
                </a:ext>
              </a:extLst>
            </p:cNvPr>
            <p:cNvCxnSpPr>
              <a:cxnSpLocks/>
              <a:stCxn id="35" idx="2"/>
              <a:endCxn id="23" idx="0"/>
            </p:cNvCxnSpPr>
            <p:nvPr/>
          </p:nvCxnSpPr>
          <p:spPr>
            <a:xfrm>
              <a:off x="2225420" y="2357048"/>
              <a:ext cx="458850" cy="39658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그림 3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BA2B4B0-EEB4-AF10-FF17-9B352BA1D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3866" y="2753634"/>
              <a:ext cx="840103" cy="840103"/>
            </a:xfrm>
            <a:prstGeom prst="rect">
              <a:avLst/>
            </a:prstGeom>
            <a:solidFill>
              <a:schemeClr val="bg1">
                <a:alpha val="49000"/>
              </a:schemeClr>
            </a:solidFill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4F46DE-CB51-AFE0-AC10-1F16A8C5EA0F}"/>
                </a:ext>
              </a:extLst>
            </p:cNvPr>
            <p:cNvSpPr txBox="1"/>
            <p:nvPr/>
          </p:nvSpPr>
          <p:spPr>
            <a:xfrm>
              <a:off x="3612748" y="3188905"/>
              <a:ext cx="783866" cy="26161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>
                  <a:solidFill>
                    <a:schemeClr val="accent1"/>
                  </a:solidFill>
                </a:rPr>
                <a:t>모니터링</a:t>
              </a:r>
              <a:endParaRPr lang="ko-KR" altLang="en-US" sz="11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75D1FF2C-5569-FF91-ACDB-D3C091EA9CC6}"/>
                </a:ext>
              </a:extLst>
            </p:cNvPr>
            <p:cNvCxnSpPr>
              <a:cxnSpLocks/>
              <a:stCxn id="21" idx="2"/>
              <a:endCxn id="45" idx="2"/>
            </p:cNvCxnSpPr>
            <p:nvPr/>
          </p:nvCxnSpPr>
          <p:spPr>
            <a:xfrm rot="5400000" flipH="1" flipV="1">
              <a:off x="2443070" y="2123431"/>
              <a:ext cx="62348" cy="2878264"/>
            </a:xfrm>
            <a:prstGeom prst="bentConnector3">
              <a:avLst>
                <a:gd name="adj1" fmla="val -366652"/>
              </a:avLst>
            </a:prstGeom>
            <a:ln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4D4BBE15-07A9-CDEF-E46E-721ABEEA2A7F}"/>
                </a:ext>
              </a:extLst>
            </p:cNvPr>
            <p:cNvCxnSpPr>
              <a:cxnSpLocks/>
              <a:stCxn id="23" idx="2"/>
              <a:endCxn id="40" idx="1"/>
            </p:cNvCxnSpPr>
            <p:nvPr/>
          </p:nvCxnSpPr>
          <p:spPr>
            <a:xfrm rot="5400000" flipH="1" flipV="1">
              <a:off x="3011495" y="2992485"/>
              <a:ext cx="274027" cy="928478"/>
            </a:xfrm>
            <a:prstGeom prst="bentConnector4">
              <a:avLst>
                <a:gd name="adj1" fmla="val -49716"/>
                <a:gd name="adj2" fmla="val 79583"/>
              </a:avLst>
            </a:prstGeom>
            <a:ln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802E6EC1-7BCD-ADFC-8ECD-F44C0F137F22}"/>
                </a:ext>
              </a:extLst>
            </p:cNvPr>
            <p:cNvCxnSpPr>
              <a:cxnSpLocks/>
              <a:stCxn id="11" idx="0"/>
              <a:endCxn id="46" idx="2"/>
            </p:cNvCxnSpPr>
            <p:nvPr/>
          </p:nvCxnSpPr>
          <p:spPr>
            <a:xfrm rot="5400000" flipH="1" flipV="1">
              <a:off x="2222857" y="2343645"/>
              <a:ext cx="678161" cy="3053650"/>
            </a:xfrm>
            <a:prstGeom prst="bentConnector3">
              <a:avLst>
                <a:gd name="adj1" fmla="val 41828"/>
              </a:avLst>
            </a:prstGeom>
            <a:ln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5ECF636A-34EA-B8B3-0B3C-62DADF7CCCD5}"/>
                </a:ext>
              </a:extLst>
            </p:cNvPr>
            <p:cNvCxnSpPr>
              <a:cxnSpLocks/>
              <a:stCxn id="13" idx="0"/>
              <a:endCxn id="40" idx="3"/>
            </p:cNvCxnSpPr>
            <p:nvPr/>
          </p:nvCxnSpPr>
          <p:spPr>
            <a:xfrm rot="5400000" flipH="1" flipV="1">
              <a:off x="3098110" y="2911047"/>
              <a:ext cx="889840" cy="1707167"/>
            </a:xfrm>
            <a:prstGeom prst="bentConnector4">
              <a:avLst>
                <a:gd name="adj1" fmla="val 20852"/>
                <a:gd name="adj2" fmla="val 113391"/>
              </a:avLst>
            </a:prstGeom>
            <a:ln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9081B00-2F1B-EA20-F730-731970B86405}"/>
                </a:ext>
              </a:extLst>
            </p:cNvPr>
            <p:cNvSpPr txBox="1"/>
            <p:nvPr/>
          </p:nvSpPr>
          <p:spPr>
            <a:xfrm>
              <a:off x="3890516" y="3481913"/>
              <a:ext cx="45719" cy="494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88C6C44-50C6-4119-E954-D81673BF5C49}"/>
                </a:ext>
              </a:extLst>
            </p:cNvPr>
            <p:cNvSpPr txBox="1"/>
            <p:nvPr/>
          </p:nvSpPr>
          <p:spPr>
            <a:xfrm>
              <a:off x="4065902" y="3481913"/>
              <a:ext cx="45719" cy="494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1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47DB825-2B44-2F0A-EA39-1A14CF9FDA27}"/>
              </a:ext>
            </a:extLst>
          </p:cNvPr>
          <p:cNvSpPr/>
          <p:nvPr/>
        </p:nvSpPr>
        <p:spPr>
          <a:xfrm>
            <a:off x="4950702" y="4123082"/>
            <a:ext cx="3105155" cy="99665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AA1217B-D21F-02A4-DBD5-F8E4A36195FE}"/>
              </a:ext>
            </a:extLst>
          </p:cNvPr>
          <p:cNvSpPr txBox="1"/>
          <p:nvPr/>
        </p:nvSpPr>
        <p:spPr>
          <a:xfrm>
            <a:off x="4822213" y="3815940"/>
            <a:ext cx="94716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accent1"/>
                </a:solidFill>
              </a:rPr>
              <a:t>VINA(QV)</a:t>
            </a:r>
            <a:endParaRPr lang="ko-KR" altLang="en-US" sz="1200" b="1" dirty="0">
              <a:solidFill>
                <a:schemeClr val="accent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FEB9EC5-3526-9047-2D3B-E39E569AC273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>
            <a:off x="6180206" y="4629602"/>
            <a:ext cx="814232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0" name="그림 49" descr="블랙, 어둠이(가) 표시된 사진&#10;&#10;자동 생성된 설명">
            <a:extLst>
              <a:ext uri="{FF2B5EF4-FFF2-40B4-BE49-F238E27FC236}">
                <a16:creationId xmlns:a16="http://schemas.microsoft.com/office/drawing/2014/main" id="{7C7E2D8A-C4FD-D1B6-8740-D76F3A80A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103" y="4209550"/>
            <a:ext cx="840103" cy="840103"/>
          </a:xfrm>
          <a:prstGeom prst="rect">
            <a:avLst/>
          </a:prstGeom>
          <a:solidFill>
            <a:schemeClr val="bg1">
              <a:alpha val="49000"/>
            </a:schemeClr>
          </a:solidFill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CA01E42-BD75-D6DF-82D4-A2AD5E5318B0}"/>
              </a:ext>
            </a:extLst>
          </p:cNvPr>
          <p:cNvSpPr txBox="1"/>
          <p:nvPr/>
        </p:nvSpPr>
        <p:spPr>
          <a:xfrm>
            <a:off x="5510228" y="4629601"/>
            <a:ext cx="508473" cy="3077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ERP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pic>
        <p:nvPicPr>
          <p:cNvPr id="52" name="그림 51" descr="블랙, 어둠이(가) 표시된 사진&#10;&#10;자동 생성된 설명">
            <a:extLst>
              <a:ext uri="{FF2B5EF4-FFF2-40B4-BE49-F238E27FC236}">
                <a16:creationId xmlns:a16="http://schemas.microsoft.com/office/drawing/2014/main" id="{83676F23-B5E0-3FF1-6154-BAE2B0BC3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438" y="4209550"/>
            <a:ext cx="840103" cy="840103"/>
          </a:xfrm>
          <a:prstGeom prst="rect">
            <a:avLst/>
          </a:prstGeom>
          <a:solidFill>
            <a:schemeClr val="bg1">
              <a:alpha val="49000"/>
            </a:schemeClr>
          </a:solidFill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6E88963-B150-D5AE-F1B4-81A8CE150E11}"/>
              </a:ext>
            </a:extLst>
          </p:cNvPr>
          <p:cNvSpPr txBox="1"/>
          <p:nvPr/>
        </p:nvSpPr>
        <p:spPr>
          <a:xfrm>
            <a:off x="7127619" y="4629601"/>
            <a:ext cx="554960" cy="3077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MES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AFA2C3-0984-C467-0F79-31F78F968B3E}"/>
              </a:ext>
            </a:extLst>
          </p:cNvPr>
          <p:cNvSpPr txBox="1"/>
          <p:nvPr/>
        </p:nvSpPr>
        <p:spPr>
          <a:xfrm>
            <a:off x="6431331" y="4321824"/>
            <a:ext cx="413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I/F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721411-AF25-EE76-F9D1-391BB15B6F06}"/>
              </a:ext>
            </a:extLst>
          </p:cNvPr>
          <p:cNvSpPr/>
          <p:nvPr/>
        </p:nvSpPr>
        <p:spPr>
          <a:xfrm>
            <a:off x="4950702" y="2678184"/>
            <a:ext cx="3105155" cy="98563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0016763-FEEF-1E64-39CF-E990ECAD0DB5}"/>
              </a:ext>
            </a:extLst>
          </p:cNvPr>
          <p:cNvCxnSpPr>
            <a:cxnSpLocks/>
            <a:stCxn id="57" idx="3"/>
            <a:endCxn id="59" idx="1"/>
          </p:cNvCxnSpPr>
          <p:nvPr/>
        </p:nvCxnSpPr>
        <p:spPr>
          <a:xfrm>
            <a:off x="6180206" y="3173686"/>
            <a:ext cx="809055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7" name="그림 56" descr="블랙, 어둠이(가) 표시된 사진&#10;&#10;자동 생성된 설명">
            <a:extLst>
              <a:ext uri="{FF2B5EF4-FFF2-40B4-BE49-F238E27FC236}">
                <a16:creationId xmlns:a16="http://schemas.microsoft.com/office/drawing/2014/main" id="{EE2D4774-38A8-1D9C-DC4B-0F9FF2337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103" y="2753634"/>
            <a:ext cx="840103" cy="840103"/>
          </a:xfrm>
          <a:prstGeom prst="rect">
            <a:avLst/>
          </a:prstGeom>
          <a:solidFill>
            <a:schemeClr val="bg1">
              <a:alpha val="49000"/>
            </a:schemeClr>
          </a:solidFill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6A46B33-EBBE-BA5D-BC96-79BFED44EFCC}"/>
              </a:ext>
            </a:extLst>
          </p:cNvPr>
          <p:cNvSpPr txBox="1"/>
          <p:nvPr/>
        </p:nvSpPr>
        <p:spPr>
          <a:xfrm>
            <a:off x="5510228" y="3173685"/>
            <a:ext cx="508473" cy="3077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ERP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pic>
        <p:nvPicPr>
          <p:cNvPr id="59" name="그림 58" descr="블랙, 어둠이(가) 표시된 사진&#10;&#10;자동 생성된 설명">
            <a:extLst>
              <a:ext uri="{FF2B5EF4-FFF2-40B4-BE49-F238E27FC236}">
                <a16:creationId xmlns:a16="http://schemas.microsoft.com/office/drawing/2014/main" id="{E023C968-8172-B3BA-E019-4D80E97DC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261" y="2753634"/>
            <a:ext cx="840103" cy="840103"/>
          </a:xfrm>
          <a:prstGeom prst="rect">
            <a:avLst/>
          </a:prstGeom>
          <a:solidFill>
            <a:schemeClr val="bg1">
              <a:alpha val="49000"/>
            </a:schemeClr>
          </a:solidFill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BB3AFC8-B645-B3D3-9A29-040669B2DA62}"/>
              </a:ext>
            </a:extLst>
          </p:cNvPr>
          <p:cNvSpPr txBox="1"/>
          <p:nvPr/>
        </p:nvSpPr>
        <p:spPr>
          <a:xfrm>
            <a:off x="7122442" y="3173685"/>
            <a:ext cx="554960" cy="3077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MES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539CCE-9B35-5CCE-CB91-97C80583D067}"/>
              </a:ext>
            </a:extLst>
          </p:cNvPr>
          <p:cNvSpPr txBox="1"/>
          <p:nvPr/>
        </p:nvSpPr>
        <p:spPr>
          <a:xfrm>
            <a:off x="6431331" y="2865908"/>
            <a:ext cx="413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I/F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50D100-77B0-5196-2D3D-456CB54D2143}"/>
              </a:ext>
            </a:extLst>
          </p:cNvPr>
          <p:cNvSpPr txBox="1"/>
          <p:nvPr/>
        </p:nvSpPr>
        <p:spPr>
          <a:xfrm>
            <a:off x="4886864" y="2374773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1"/>
                </a:solidFill>
              </a:rPr>
              <a:t>본사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335854-2F8A-F038-7EA1-FDDBE2D70B7C}"/>
              </a:ext>
            </a:extLst>
          </p:cNvPr>
          <p:cNvSpPr/>
          <p:nvPr/>
        </p:nvSpPr>
        <p:spPr>
          <a:xfrm>
            <a:off x="4950702" y="1395950"/>
            <a:ext cx="1184019" cy="885199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3175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EE4148D-51B2-BB87-0D48-77118542C6D1}"/>
              </a:ext>
            </a:extLst>
          </p:cNvPr>
          <p:cNvSpPr txBox="1"/>
          <p:nvPr/>
        </p:nvSpPr>
        <p:spPr>
          <a:xfrm>
            <a:off x="4886864" y="1121510"/>
            <a:ext cx="59022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1"/>
                </a:solidFill>
              </a:rPr>
              <a:t>R&amp;D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pic>
        <p:nvPicPr>
          <p:cNvPr id="65" name="Picture 2" descr="post-thumbnail">
            <a:extLst>
              <a:ext uri="{FF2B5EF4-FFF2-40B4-BE49-F238E27FC236}">
                <a16:creationId xmlns:a16="http://schemas.microsoft.com/office/drawing/2014/main" id="{825D0DA7-FAA2-9BC5-4F28-15DFF5945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772" y="1679098"/>
            <a:ext cx="791381" cy="67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8CEB0BE-CC73-2DF3-2A2C-0379FC410DBC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6144534" y="1514762"/>
            <a:ext cx="805929" cy="16433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28929E40-E54B-88F6-F5FB-2A2D182AC383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5859779" y="2357048"/>
            <a:ext cx="1090684" cy="37057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BED1D98A-F3AA-D52E-7211-96F19E2290DC}"/>
              </a:ext>
            </a:extLst>
          </p:cNvPr>
          <p:cNvCxnSpPr>
            <a:cxnSpLocks/>
            <a:stCxn id="65" idx="2"/>
            <a:endCxn id="59" idx="0"/>
          </p:cNvCxnSpPr>
          <p:nvPr/>
        </p:nvCxnSpPr>
        <p:spPr>
          <a:xfrm>
            <a:off x="6950463" y="2357048"/>
            <a:ext cx="458850" cy="39658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9" name="그림 68" descr="블랙, 어둠이(가) 표시된 사진&#10;&#10;자동 생성된 설명">
            <a:extLst>
              <a:ext uri="{FF2B5EF4-FFF2-40B4-BE49-F238E27FC236}">
                <a16:creationId xmlns:a16="http://schemas.microsoft.com/office/drawing/2014/main" id="{50A7320C-9BFD-699D-A781-6EC9B6F5E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909" y="2753634"/>
            <a:ext cx="840103" cy="840103"/>
          </a:xfrm>
          <a:prstGeom prst="rect">
            <a:avLst/>
          </a:prstGeom>
          <a:solidFill>
            <a:schemeClr val="bg1">
              <a:alpha val="49000"/>
            </a:schemeClr>
          </a:solidFill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7A83DB51-6108-F68A-F01F-FA69C9CDAE97}"/>
              </a:ext>
            </a:extLst>
          </p:cNvPr>
          <p:cNvSpPr txBox="1"/>
          <p:nvPr/>
        </p:nvSpPr>
        <p:spPr>
          <a:xfrm>
            <a:off x="8337791" y="3188905"/>
            <a:ext cx="783866" cy="2616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accent1"/>
                </a:solidFill>
              </a:rPr>
              <a:t>모니터링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5EADAFEE-240B-F66F-197E-B7C519FB7E17}"/>
              </a:ext>
            </a:extLst>
          </p:cNvPr>
          <p:cNvCxnSpPr>
            <a:cxnSpLocks/>
            <a:stCxn id="57" idx="2"/>
            <a:endCxn id="69" idx="2"/>
          </p:cNvCxnSpPr>
          <p:nvPr/>
        </p:nvCxnSpPr>
        <p:spPr>
          <a:xfrm rot="16200000" flipH="1">
            <a:off x="7249558" y="2104334"/>
            <a:ext cx="12700" cy="2978806"/>
          </a:xfrm>
          <a:prstGeom prst="bentConnector3">
            <a:avLst>
              <a:gd name="adj1" fmla="val 1800000"/>
            </a:avLst>
          </a:prstGeom>
          <a:ln>
            <a:solidFill>
              <a:srgbClr val="0070C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D00484B9-7BBA-FFF1-0AF4-B37C246F337A}"/>
              </a:ext>
            </a:extLst>
          </p:cNvPr>
          <p:cNvCxnSpPr>
            <a:cxnSpLocks/>
            <a:stCxn id="59" idx="2"/>
            <a:endCxn id="70" idx="1"/>
          </p:cNvCxnSpPr>
          <p:nvPr/>
        </p:nvCxnSpPr>
        <p:spPr>
          <a:xfrm rot="5400000" flipH="1" flipV="1">
            <a:off x="7736538" y="2992485"/>
            <a:ext cx="274027" cy="928478"/>
          </a:xfrm>
          <a:prstGeom prst="bentConnector4">
            <a:avLst>
              <a:gd name="adj1" fmla="val -49716"/>
              <a:gd name="adj2" fmla="val 79583"/>
            </a:avLst>
          </a:prstGeom>
          <a:ln>
            <a:solidFill>
              <a:srgbClr val="0070C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6EDE258-17F4-BA1C-21D9-7901382AA0AC}"/>
              </a:ext>
            </a:extLst>
          </p:cNvPr>
          <p:cNvSpPr/>
          <p:nvPr/>
        </p:nvSpPr>
        <p:spPr>
          <a:xfrm>
            <a:off x="4950702" y="5458177"/>
            <a:ext cx="3105155" cy="996651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254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E76AF97-4874-D746-12BE-6AAA51D18945}"/>
              </a:ext>
            </a:extLst>
          </p:cNvPr>
          <p:cNvCxnSpPr>
            <a:cxnSpLocks/>
            <a:stCxn id="75" idx="3"/>
            <a:endCxn id="77" idx="1"/>
          </p:cNvCxnSpPr>
          <p:nvPr/>
        </p:nvCxnSpPr>
        <p:spPr>
          <a:xfrm>
            <a:off x="6180206" y="5964697"/>
            <a:ext cx="814232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5" name="그림 74" descr="블랙, 어둠이(가) 표시된 사진&#10;&#10;자동 생성된 설명">
            <a:extLst>
              <a:ext uri="{FF2B5EF4-FFF2-40B4-BE49-F238E27FC236}">
                <a16:creationId xmlns:a16="http://schemas.microsoft.com/office/drawing/2014/main" id="{C5B6FA16-3313-00B6-1320-035D3BFEA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103" y="5544645"/>
            <a:ext cx="840103" cy="840103"/>
          </a:xfrm>
          <a:prstGeom prst="rect">
            <a:avLst/>
          </a:prstGeom>
          <a:solidFill>
            <a:schemeClr val="bg1">
              <a:alpha val="49000"/>
            </a:schemeClr>
          </a:solidFill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B4793A8-B4CB-B857-8A31-A614150DF3AF}"/>
              </a:ext>
            </a:extLst>
          </p:cNvPr>
          <p:cNvSpPr txBox="1"/>
          <p:nvPr/>
        </p:nvSpPr>
        <p:spPr>
          <a:xfrm>
            <a:off x="5510228" y="5964696"/>
            <a:ext cx="508473" cy="3077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ERP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pic>
        <p:nvPicPr>
          <p:cNvPr id="77" name="그림 76" descr="블랙, 어둠이(가) 표시된 사진&#10;&#10;자동 생성된 설명">
            <a:extLst>
              <a:ext uri="{FF2B5EF4-FFF2-40B4-BE49-F238E27FC236}">
                <a16:creationId xmlns:a16="http://schemas.microsoft.com/office/drawing/2014/main" id="{2A6076DB-545B-3740-D2FF-AA81E62A8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438" y="5544645"/>
            <a:ext cx="840103" cy="840103"/>
          </a:xfrm>
          <a:prstGeom prst="rect">
            <a:avLst/>
          </a:prstGeom>
          <a:solidFill>
            <a:schemeClr val="bg1">
              <a:alpha val="49000"/>
            </a:schemeClr>
          </a:solidFill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38060FD-E5DE-F213-E63F-D467C68475BE}"/>
              </a:ext>
            </a:extLst>
          </p:cNvPr>
          <p:cNvSpPr txBox="1"/>
          <p:nvPr/>
        </p:nvSpPr>
        <p:spPr>
          <a:xfrm>
            <a:off x="7127619" y="5964696"/>
            <a:ext cx="554960" cy="3077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MES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EF4BDEE-CAC0-1E81-D16B-60D0E3E035DE}"/>
              </a:ext>
            </a:extLst>
          </p:cNvPr>
          <p:cNvSpPr txBox="1"/>
          <p:nvPr/>
        </p:nvSpPr>
        <p:spPr>
          <a:xfrm>
            <a:off x="6431331" y="5656919"/>
            <a:ext cx="413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I/F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0898EC3-CDD5-D7DE-F6D4-25AEEABF0BF4}"/>
              </a:ext>
            </a:extLst>
          </p:cNvPr>
          <p:cNvSpPr txBox="1"/>
          <p:nvPr/>
        </p:nvSpPr>
        <p:spPr>
          <a:xfrm>
            <a:off x="4822212" y="5161926"/>
            <a:ext cx="12186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accent1"/>
                </a:solidFill>
              </a:rPr>
              <a:t>VINA(YP-B)</a:t>
            </a:r>
            <a:endParaRPr lang="ko-KR" altLang="en-US" sz="1200" b="1" dirty="0">
              <a:solidFill>
                <a:schemeClr val="accent1"/>
              </a:solidFill>
            </a:endParaRPr>
          </a:p>
        </p:txBody>
      </p:sp>
      <p:pic>
        <p:nvPicPr>
          <p:cNvPr id="81" name="그림 80" descr="블랙, 어둠이(가) 표시된 사진&#10;&#10;자동 생성된 설명">
            <a:extLst>
              <a:ext uri="{FF2B5EF4-FFF2-40B4-BE49-F238E27FC236}">
                <a16:creationId xmlns:a16="http://schemas.microsoft.com/office/drawing/2014/main" id="{AB667B5E-C191-3BDA-D679-091AA1D82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400" y="4851077"/>
            <a:ext cx="840103" cy="840103"/>
          </a:xfrm>
          <a:prstGeom prst="rect">
            <a:avLst/>
          </a:prstGeom>
          <a:solidFill>
            <a:schemeClr val="bg1">
              <a:alpha val="49000"/>
            </a:schemeClr>
          </a:solidFill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13BC3773-7939-87F6-E46A-D42DE2A174BF}"/>
              </a:ext>
            </a:extLst>
          </p:cNvPr>
          <p:cNvSpPr txBox="1"/>
          <p:nvPr/>
        </p:nvSpPr>
        <p:spPr>
          <a:xfrm>
            <a:off x="9021282" y="5286348"/>
            <a:ext cx="783866" cy="2616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accent1"/>
                </a:solidFill>
              </a:rPr>
              <a:t>메인서버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E6528DE2-EF5F-D0B2-146F-942068C7CB5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7834541" y="4629602"/>
            <a:ext cx="1149980" cy="506519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10A2DC50-3B11-5288-51FF-FF53E8089323}"/>
              </a:ext>
            </a:extLst>
          </p:cNvPr>
          <p:cNvCxnSpPr>
            <a:cxnSpLocks/>
            <a:stCxn id="50" idx="2"/>
            <a:endCxn id="81" idx="1"/>
          </p:cNvCxnSpPr>
          <p:nvPr/>
        </p:nvCxnSpPr>
        <p:spPr>
          <a:xfrm rot="16200000" flipH="1">
            <a:off x="7270539" y="3539268"/>
            <a:ext cx="221476" cy="3242245"/>
          </a:xfrm>
          <a:prstGeom prst="bentConnector2">
            <a:avLst/>
          </a:prstGeom>
          <a:ln>
            <a:solidFill>
              <a:srgbClr val="0070C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8A48CEB6-24F6-D8D7-4811-5F5F6A295ED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22689" y="3818161"/>
            <a:ext cx="117770" cy="3242839"/>
          </a:xfrm>
          <a:prstGeom prst="bentConnector2">
            <a:avLst/>
          </a:prstGeom>
          <a:ln>
            <a:solidFill>
              <a:srgbClr val="0070C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E40D58D4-73A0-644E-6AF2-E44569F5735C}"/>
              </a:ext>
            </a:extLst>
          </p:cNvPr>
          <p:cNvCxnSpPr>
            <a:cxnSpLocks/>
          </p:cNvCxnSpPr>
          <p:nvPr/>
        </p:nvCxnSpPr>
        <p:spPr>
          <a:xfrm flipV="1">
            <a:off x="7829364" y="5544645"/>
            <a:ext cx="1164394" cy="420051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2417C6EA-488E-41E1-FF34-3506EAC728E4}"/>
              </a:ext>
            </a:extLst>
          </p:cNvPr>
          <p:cNvCxnSpPr>
            <a:cxnSpLocks/>
            <a:stCxn id="81" idx="0"/>
            <a:endCxn id="69" idx="3"/>
          </p:cNvCxnSpPr>
          <p:nvPr/>
        </p:nvCxnSpPr>
        <p:spPr>
          <a:xfrm rot="16200000" flipV="1">
            <a:off x="8452037" y="3880662"/>
            <a:ext cx="1677391" cy="263440"/>
          </a:xfrm>
          <a:prstGeom prst="bentConnector2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23EFE31F-8C6D-C2D5-344C-799CA3FD0ED1}"/>
              </a:ext>
            </a:extLst>
          </p:cNvPr>
          <p:cNvSpPr/>
          <p:nvPr/>
        </p:nvSpPr>
        <p:spPr>
          <a:xfrm>
            <a:off x="6778386" y="831580"/>
            <a:ext cx="2186016" cy="36552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+mj-ea"/>
                <a:ea typeface="+mj-ea"/>
              </a:rPr>
              <a:t>TO-BE</a:t>
            </a:r>
            <a:endParaRPr lang="ko-KR" altLang="en-US" b="1" dirty="0">
              <a:latin typeface="+mj-ea"/>
              <a:ea typeface="+mj-ea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0649B77C-40D0-5742-E259-C7701240F7C8}"/>
              </a:ext>
            </a:extLst>
          </p:cNvPr>
          <p:cNvCxnSpPr/>
          <p:nvPr/>
        </p:nvCxnSpPr>
        <p:spPr>
          <a:xfrm>
            <a:off x="9910627" y="1145309"/>
            <a:ext cx="0" cy="545646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3029EF17-92D3-D86D-8835-924011092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181278"/>
              </p:ext>
            </p:extLst>
          </p:nvPr>
        </p:nvGraphicFramePr>
        <p:xfrm>
          <a:off x="9978752" y="1197107"/>
          <a:ext cx="1973091" cy="525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3091">
                  <a:extLst>
                    <a:ext uri="{9D8B030D-6E8A-4147-A177-3AD203B41FA5}">
                      <a16:colId xmlns:a16="http://schemas.microsoft.com/office/drawing/2014/main" val="1824040938"/>
                    </a:ext>
                  </a:extLst>
                </a:gridCol>
              </a:tblGrid>
              <a:tr h="525772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ko-KR" altLang="en-US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서버 분리 </a:t>
                      </a:r>
                      <a:r>
                        <a:rPr kumimoji="0" lang="ko-KR" altLang="en-US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</a:t>
                      </a:r>
                      <a:endParaRPr kumimoji="0" lang="en-US" altLang="ko-KR" sz="14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en-US" altLang="ko-KR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-. ERP,MES</a:t>
                      </a:r>
                      <a:r>
                        <a:rPr kumimoji="0" lang="ko-KR" altLang="en-US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서버 각각 운용</a:t>
                      </a:r>
                      <a:endParaRPr kumimoji="0" lang="en-US" altLang="ko-KR" sz="11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en-US" altLang="ko-KR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-. </a:t>
                      </a:r>
                      <a:r>
                        <a:rPr kumimoji="0" lang="ko-KR" altLang="en-US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하나의 서버에 </a:t>
                      </a:r>
                      <a:r>
                        <a:rPr kumimoji="0" lang="en-US" altLang="ko-KR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ko-KR" altLang="en-US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개의</a:t>
                      </a:r>
                      <a:endParaRPr kumimoji="0" lang="en-US" altLang="ko-KR" sz="11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en-US" altLang="ko-KR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ko-KR" altLang="en-US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시스템 </a:t>
                      </a:r>
                      <a:r>
                        <a:rPr kumimoji="0" lang="en-US" altLang="ko-KR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kumimoji="0" lang="ko-KR" altLang="en-US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운영 불가</a:t>
                      </a:r>
                      <a:endParaRPr kumimoji="0" lang="en-US" altLang="ko-KR" sz="11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en-US" altLang="ko-KR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(</a:t>
                      </a:r>
                      <a:r>
                        <a:rPr kumimoji="0" lang="ko-KR" altLang="en-US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비젠트로 협의 내용</a:t>
                      </a:r>
                      <a:r>
                        <a:rPr kumimoji="0" lang="en-US" altLang="ko-KR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en-US" altLang="ko-KR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-. </a:t>
                      </a:r>
                      <a:r>
                        <a:rPr kumimoji="0" lang="ko-KR" altLang="en-US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서버 가상화시 전문 관리 </a:t>
                      </a:r>
                      <a:endParaRPr kumimoji="0" lang="en-US" altLang="ko-KR" sz="11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en-US" altLang="ko-KR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ko-KR" altLang="en-US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인력 추가 필요</a:t>
                      </a:r>
                      <a:endParaRPr kumimoji="0" lang="en-US" altLang="ko-KR" sz="11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en-US" altLang="ko-KR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-. </a:t>
                      </a:r>
                      <a:r>
                        <a:rPr kumimoji="0" lang="ko-KR" altLang="en-US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유지보수 업체 운용시 </a:t>
                      </a:r>
                      <a:endParaRPr kumimoji="0" lang="en-US" altLang="ko-KR" sz="11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en-US" altLang="ko-KR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ko-KR" altLang="en-US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즉각 대응 어려움</a:t>
                      </a:r>
                      <a:r>
                        <a:rPr kumimoji="0" lang="en-US" altLang="ko-KR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en-US" altLang="ko-KR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ko-KR" altLang="en-US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상주시 비용 발생</a:t>
                      </a:r>
                      <a:endParaRPr kumimoji="0" lang="en-US" altLang="ko-KR" sz="11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kumimoji="0" lang="en-US" altLang="ko-KR" sz="11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en-US" altLang="ko-KR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-. I</a:t>
                      </a:r>
                      <a:r>
                        <a:rPr kumimoji="0" lang="ko-KR" altLang="en-US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社 시스템</a:t>
                      </a:r>
                      <a:r>
                        <a:rPr kumimoji="0" lang="en-US" altLang="ko-KR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(Panda,Fox)</a:t>
                      </a:r>
                      <a:r>
                        <a:rPr kumimoji="0" lang="ko-KR" altLang="en-US" sz="11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와 연동시 각각의 독립 서버로 운영하는 것이 유지보수가 수월함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26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962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BE65D-8D58-1A40-55B1-0FFE00F09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4">
            <a:extLst>
              <a:ext uri="{FF2B5EF4-FFF2-40B4-BE49-F238E27FC236}">
                <a16:creationId xmlns:a16="http://schemas.microsoft.com/office/drawing/2014/main" id="{97F824E4-CA18-EE15-651E-49443DA95485}"/>
              </a:ext>
            </a:extLst>
          </p:cNvPr>
          <p:cNvSpPr txBox="1">
            <a:spLocks/>
          </p:cNvSpPr>
          <p:nvPr/>
        </p:nvSpPr>
        <p:spPr>
          <a:xfrm>
            <a:off x="58191" y="657216"/>
            <a:ext cx="3026753" cy="295873"/>
          </a:xfrm>
          <a:prstGeom prst="rect">
            <a:avLst/>
          </a:prstGeom>
        </p:spPr>
        <p:txBody>
          <a:bodyPr/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 spc="0" baseline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400">
                <a:latin typeface="+mn-ea"/>
                <a:ea typeface="+mn-ea"/>
              </a:rPr>
              <a:t> 3-2. </a:t>
            </a:r>
            <a:r>
              <a:rPr lang="ko-KR" altLang="en-US" sz="1400">
                <a:latin typeface="+mn-ea"/>
                <a:ea typeface="+mn-ea"/>
              </a:rPr>
              <a:t>시스템 설계도</a:t>
            </a:r>
            <a:r>
              <a:rPr lang="en-US" altLang="ko-KR" sz="1400">
                <a:latin typeface="+mn-ea"/>
                <a:ea typeface="+mn-ea"/>
              </a:rPr>
              <a:t>(</a:t>
            </a:r>
            <a:r>
              <a:rPr lang="ko-KR" altLang="en-US" sz="1400">
                <a:latin typeface="+mn-ea"/>
                <a:ea typeface="+mn-ea"/>
              </a:rPr>
              <a:t>예상</a:t>
            </a:r>
            <a:r>
              <a:rPr lang="en-US" altLang="ko-KR" sz="1400">
                <a:latin typeface="+mn-ea"/>
                <a:ea typeface="+mn-ea"/>
              </a:rPr>
              <a:t>)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9C558BB9-5B8F-7EEE-F3A1-4B3A3A3EEE0B}"/>
              </a:ext>
            </a:extLst>
          </p:cNvPr>
          <p:cNvSpPr txBox="1">
            <a:spLocks/>
          </p:cNvSpPr>
          <p:nvPr/>
        </p:nvSpPr>
        <p:spPr>
          <a:xfrm>
            <a:off x="5916797" y="6601775"/>
            <a:ext cx="358405" cy="21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2A6665-3514-4948-8E09-39272CC142EA}" type="slidenum">
              <a:rPr lang="ko-KR" altLang="en-US" smtClean="0">
                <a:latin typeface="+mn-ea"/>
              </a:rPr>
              <a:pPr/>
              <a:t>15</a:t>
            </a:fld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3F050-468B-3924-A244-16C3006F38C4}"/>
              </a:ext>
            </a:extLst>
          </p:cNvPr>
          <p:cNvSpPr txBox="1"/>
          <p:nvPr/>
        </p:nvSpPr>
        <p:spPr>
          <a:xfrm>
            <a:off x="96256" y="38100"/>
            <a:ext cx="9260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marR="0" lvl="0" indent="0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3. </a:t>
            </a:r>
            <a:r>
              <a:rPr kumimoji="0" lang="en-US" altLang="ko-KR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YP</a:t>
            </a:r>
            <a:r>
              <a:rPr kumimoji="0" lang="ko-KR" altLang="en-US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en-US" altLang="ko-KR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B</a:t>
            </a:r>
            <a:r>
              <a:rPr kumimoji="0" lang="ko-KR" altLang="en-US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동 </a:t>
            </a:r>
            <a:r>
              <a:rPr kumimoji="0" lang="en-US" altLang="ko-KR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I</a:t>
            </a:r>
            <a:r>
              <a:rPr kumimoji="0" lang="ko-KR" altLang="en-US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社전용 서버 분리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787AFC0-4990-5606-EF9A-140B148B6D66}"/>
              </a:ext>
            </a:extLst>
          </p:cNvPr>
          <p:cNvSpPr/>
          <p:nvPr/>
        </p:nvSpPr>
        <p:spPr>
          <a:xfrm>
            <a:off x="240158" y="1006155"/>
            <a:ext cx="11804060" cy="5607249"/>
          </a:xfrm>
          <a:prstGeom prst="roundRect">
            <a:avLst>
              <a:gd name="adj" fmla="val 2131"/>
            </a:avLst>
          </a:prstGeom>
          <a:noFill/>
          <a:ln w="9525"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13">
            <a:extLst>
              <a:ext uri="{FF2B5EF4-FFF2-40B4-BE49-F238E27FC236}">
                <a16:creationId xmlns:a16="http://schemas.microsoft.com/office/drawing/2014/main" id="{BA0A7D2C-39BE-E22C-F780-6C553842A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20" y="1197107"/>
            <a:ext cx="11554822" cy="519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177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CEE2E-3982-1D26-1C59-044F54C3A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4">
            <a:extLst>
              <a:ext uri="{FF2B5EF4-FFF2-40B4-BE49-F238E27FC236}">
                <a16:creationId xmlns:a16="http://schemas.microsoft.com/office/drawing/2014/main" id="{FAB2FE96-A2FD-55E0-5AD9-716F56E76435}"/>
              </a:ext>
            </a:extLst>
          </p:cNvPr>
          <p:cNvSpPr txBox="1">
            <a:spLocks/>
          </p:cNvSpPr>
          <p:nvPr/>
        </p:nvSpPr>
        <p:spPr>
          <a:xfrm>
            <a:off x="58191" y="657216"/>
            <a:ext cx="7063045" cy="295873"/>
          </a:xfrm>
          <a:prstGeom prst="rect">
            <a:avLst/>
          </a:prstGeom>
        </p:spPr>
        <p:txBody>
          <a:bodyPr/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 spc="0" baseline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400">
                <a:latin typeface="+mn-ea"/>
                <a:ea typeface="+mn-ea"/>
              </a:rPr>
              <a:t> 4-1. </a:t>
            </a:r>
            <a:r>
              <a:rPr lang="en-US" altLang="ko-KR" sz="1400" b="1">
                <a:latin typeface="+mn-ea"/>
                <a:ea typeface="+mn-ea"/>
                <a:cs typeface="Arial" panose="020B0604020202020204" pitchFamily="34" charset="0"/>
              </a:rPr>
              <a:t>Factory Monitoring System </a:t>
            </a:r>
            <a:r>
              <a:rPr lang="ko-KR" altLang="en-US" sz="1400" b="1">
                <a:latin typeface="+mn-ea"/>
                <a:ea typeface="+mn-ea"/>
                <a:cs typeface="Arial" panose="020B0604020202020204" pitchFamily="34" charset="0"/>
              </a:rPr>
              <a:t>사례</a:t>
            </a:r>
            <a:r>
              <a:rPr lang="en-US" altLang="ko-KR" sz="1400" b="1">
                <a:latin typeface="+mn-ea"/>
                <a:ea typeface="+mn-ea"/>
                <a:cs typeface="Arial" panose="020B0604020202020204" pitchFamily="34" charset="0"/>
              </a:rPr>
              <a:t>(Applied Materials)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5F774E92-F61D-560D-F233-335BAE9A1079}"/>
              </a:ext>
            </a:extLst>
          </p:cNvPr>
          <p:cNvSpPr txBox="1">
            <a:spLocks/>
          </p:cNvSpPr>
          <p:nvPr/>
        </p:nvSpPr>
        <p:spPr>
          <a:xfrm>
            <a:off x="5916797" y="6601775"/>
            <a:ext cx="358405" cy="21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2A6665-3514-4948-8E09-39272CC142EA}" type="slidenum">
              <a:rPr lang="ko-KR" altLang="en-US" smtClean="0">
                <a:latin typeface="+mn-ea"/>
              </a:rPr>
              <a:pPr/>
              <a:t>16</a:t>
            </a:fld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97E44-3639-483D-9F8C-1E108699609E}"/>
              </a:ext>
            </a:extLst>
          </p:cNvPr>
          <p:cNvSpPr txBox="1"/>
          <p:nvPr/>
        </p:nvSpPr>
        <p:spPr>
          <a:xfrm>
            <a:off x="96255" y="38100"/>
            <a:ext cx="962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marR="0" lvl="0" indent="0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4. </a:t>
            </a:r>
            <a:r>
              <a:rPr kumimoji="0" lang="en-US" altLang="ko-KR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I</a:t>
            </a:r>
            <a:r>
              <a:rPr kumimoji="0" lang="ko-KR" altLang="en-US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社전용 설비 </a:t>
            </a:r>
            <a:r>
              <a:rPr kumimoji="0" lang="en-US" altLang="ko-KR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PLC </a:t>
            </a:r>
            <a:r>
              <a:rPr kumimoji="0" lang="ko-KR" altLang="en-US" sz="2800" b="1" baseline="0">
                <a:solidFill>
                  <a:schemeClr val="bg1"/>
                </a:solidFill>
                <a:effectLst/>
                <a:latin typeface="+mn-ea"/>
                <a:ea typeface="+mn-ea"/>
              </a:rPr>
              <a:t>연동 모니터링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74E48A4-CFDC-21C3-6C82-49A781746DEB}"/>
              </a:ext>
            </a:extLst>
          </p:cNvPr>
          <p:cNvSpPr/>
          <p:nvPr/>
        </p:nvSpPr>
        <p:spPr>
          <a:xfrm>
            <a:off x="240158" y="1006155"/>
            <a:ext cx="11804060" cy="5607249"/>
          </a:xfrm>
          <a:prstGeom prst="roundRect">
            <a:avLst>
              <a:gd name="adj" fmla="val 2131"/>
            </a:avLst>
          </a:prstGeom>
          <a:noFill/>
          <a:ln w="9525"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BAD9BD10-4504-0A41-8B01-605468445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54" y="1578094"/>
            <a:ext cx="11582388" cy="4948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3">
            <a:extLst>
              <a:ext uri="{FF2B5EF4-FFF2-40B4-BE49-F238E27FC236}">
                <a16:creationId xmlns:a16="http://schemas.microsoft.com/office/drawing/2014/main" id="{8F19C55B-1954-BCF3-B6CA-348B1F5D9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54" y="1108688"/>
            <a:ext cx="2604799" cy="4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TextBox 4">
            <a:extLst>
              <a:ext uri="{FF2B5EF4-FFF2-40B4-BE49-F238E27FC236}">
                <a16:creationId xmlns:a16="http://schemas.microsoft.com/office/drawing/2014/main" id="{2B9EA42B-4BD7-4C7E-E57D-962E47545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4253" y="1178358"/>
            <a:ext cx="793389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ko-KR" altLang="en-US" sz="1200" b="1">
                <a:solidFill>
                  <a:srgbClr val="000000"/>
                </a:solidFill>
              </a:rPr>
              <a:t>접속 권한 승인 후 전세계 임직원이 공장의 생산 현황 및 품질을 실시간으로 모니터링할 수 있는 시스템</a:t>
            </a:r>
            <a:endParaRPr lang="ko-KR" altLang="ko-KR" sz="2000" b="1"/>
          </a:p>
        </p:txBody>
      </p:sp>
    </p:spTree>
    <p:extLst>
      <p:ext uri="{BB962C8B-B14F-4D97-AF65-F5344CB8AC3E}">
        <p14:creationId xmlns:p14="http://schemas.microsoft.com/office/powerpoint/2010/main" val="4144388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41A55-3FA5-5DFD-5327-2D3773B7E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4">
            <a:extLst>
              <a:ext uri="{FF2B5EF4-FFF2-40B4-BE49-F238E27FC236}">
                <a16:creationId xmlns:a16="http://schemas.microsoft.com/office/drawing/2014/main" id="{E5FDE752-7AB2-3DED-CBBC-39C2FA385F5A}"/>
              </a:ext>
            </a:extLst>
          </p:cNvPr>
          <p:cNvSpPr txBox="1">
            <a:spLocks/>
          </p:cNvSpPr>
          <p:nvPr/>
        </p:nvSpPr>
        <p:spPr>
          <a:xfrm>
            <a:off x="58191" y="657216"/>
            <a:ext cx="7063045" cy="295873"/>
          </a:xfrm>
          <a:prstGeom prst="rect">
            <a:avLst/>
          </a:prstGeom>
        </p:spPr>
        <p:txBody>
          <a:bodyPr/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 spc="0" baseline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400">
                <a:latin typeface="+mn-ea"/>
                <a:ea typeface="+mn-ea"/>
              </a:rPr>
              <a:t> 5-1. MES </a:t>
            </a:r>
            <a:r>
              <a:rPr lang="ko-KR" altLang="en-US" sz="1400">
                <a:latin typeface="+mn-ea"/>
                <a:ea typeface="+mn-ea"/>
              </a:rPr>
              <a:t>고도화 진행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5D71E4CD-20A5-77F7-52ED-1BE4C4E2AFB6}"/>
              </a:ext>
            </a:extLst>
          </p:cNvPr>
          <p:cNvSpPr txBox="1">
            <a:spLocks/>
          </p:cNvSpPr>
          <p:nvPr/>
        </p:nvSpPr>
        <p:spPr>
          <a:xfrm>
            <a:off x="5916797" y="6601775"/>
            <a:ext cx="358405" cy="21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2A6665-3514-4948-8E09-39272CC142EA}" type="slidenum">
              <a:rPr lang="ko-KR" altLang="en-US" smtClean="0">
                <a:latin typeface="+mn-ea"/>
              </a:rPr>
              <a:pPr/>
              <a:t>17</a:t>
            </a:fld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E11A3-7C9A-C724-E1DD-2416304606FC}"/>
              </a:ext>
            </a:extLst>
          </p:cNvPr>
          <p:cNvSpPr txBox="1"/>
          <p:nvPr/>
        </p:nvSpPr>
        <p:spPr>
          <a:xfrm>
            <a:off x="96255" y="38100"/>
            <a:ext cx="962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marR="0" lvl="0" indent="0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5. MES </a:t>
            </a:r>
            <a:r>
              <a:rPr lang="ko-KR" altLang="en-US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고도화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1FFF7F1-89AD-AA9E-8C8A-9E899A40C54B}"/>
              </a:ext>
            </a:extLst>
          </p:cNvPr>
          <p:cNvSpPr/>
          <p:nvPr/>
        </p:nvSpPr>
        <p:spPr>
          <a:xfrm>
            <a:off x="240158" y="1006155"/>
            <a:ext cx="11804060" cy="5607249"/>
          </a:xfrm>
          <a:prstGeom prst="roundRect">
            <a:avLst>
              <a:gd name="adj" fmla="val 2131"/>
            </a:avLst>
          </a:prstGeom>
          <a:noFill/>
          <a:ln w="9525"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4E9007-F224-53CF-D658-F1181F095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45" y="1048985"/>
            <a:ext cx="7555829" cy="30954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FEB2BE-F29C-3209-4EA0-B65AC67A4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45" y="2741472"/>
            <a:ext cx="7555828" cy="382653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30B47C4-E177-0DF3-D373-5CBD6D1002C0}"/>
              </a:ext>
            </a:extLst>
          </p:cNvPr>
          <p:cNvCxnSpPr>
            <a:cxnSpLocks/>
          </p:cNvCxnSpPr>
          <p:nvPr/>
        </p:nvCxnSpPr>
        <p:spPr>
          <a:xfrm>
            <a:off x="8201899" y="1048985"/>
            <a:ext cx="0" cy="555279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F62530-3CE7-8ECF-2EA4-7410EA02B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3504"/>
              </p:ext>
            </p:extLst>
          </p:nvPr>
        </p:nvGraphicFramePr>
        <p:xfrm>
          <a:off x="8331200" y="1197107"/>
          <a:ext cx="3620643" cy="525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0643">
                  <a:extLst>
                    <a:ext uri="{9D8B030D-6E8A-4147-A177-3AD203B41FA5}">
                      <a16:colId xmlns:a16="http://schemas.microsoft.com/office/drawing/2014/main" val="1824040938"/>
                    </a:ext>
                  </a:extLst>
                </a:gridCol>
              </a:tblGrid>
              <a:tr h="525772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ko-KR" altLang="en-US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 </a:t>
                      </a:r>
                      <a:r>
                        <a:rPr kumimoji="0" lang="en-US" altLang="ko-KR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MES </a:t>
                      </a:r>
                      <a:r>
                        <a:rPr kumimoji="0" lang="ko-KR" altLang="en-US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고도화</a:t>
                      </a:r>
                      <a:endParaRPr kumimoji="0" lang="en-US" altLang="ko-KR" sz="14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en-US" altLang="ko-KR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-. </a:t>
                      </a:r>
                      <a:r>
                        <a:rPr kumimoji="0" lang="ko-KR" altLang="en-US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개발공수 재산정</a:t>
                      </a:r>
                      <a:endParaRPr kumimoji="0" lang="en-US" altLang="ko-KR" sz="14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en-US" altLang="ko-KR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-. </a:t>
                      </a:r>
                      <a:r>
                        <a:rPr kumimoji="0" lang="ko-KR" altLang="en-US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본사 품의후 진행 예정</a:t>
                      </a:r>
                      <a:r>
                        <a:rPr kumimoji="0" lang="en-US" altLang="ko-KR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kumimoji="0" lang="ko-KR" altLang="en-US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r>
                        <a:rPr kumimoji="0" lang="en-US" altLang="ko-KR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~)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kumimoji="0" lang="en-US" altLang="ko-KR" sz="14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en-US" altLang="ko-KR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-. MES </a:t>
                      </a:r>
                      <a:r>
                        <a:rPr kumimoji="0" lang="ko-KR" altLang="en-US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모듈 추가개선</a:t>
                      </a:r>
                      <a:endParaRPr kumimoji="0" lang="en-US" altLang="ko-KR" sz="14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en-US" altLang="ko-KR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-. QR</a:t>
                      </a:r>
                      <a:r>
                        <a:rPr kumimoji="0" lang="ko-KR" altLang="en-US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마킹</a:t>
                      </a:r>
                      <a:endParaRPr kumimoji="0" lang="en-US" altLang="ko-KR" sz="14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en-US" altLang="ko-KR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-. </a:t>
                      </a:r>
                      <a:r>
                        <a:rPr kumimoji="0" lang="ko-KR" altLang="en-US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유효기간 관리 </a:t>
                      </a:r>
                      <a:endParaRPr kumimoji="0" lang="en-US" altLang="ko-KR" sz="14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en-US" altLang="ko-KR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-. </a:t>
                      </a:r>
                      <a:r>
                        <a:rPr kumimoji="0" lang="ko-KR" altLang="en-US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폴더블</a:t>
                      </a:r>
                      <a:endParaRPr kumimoji="0" lang="en-US" altLang="ko-KR" sz="14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en-US" altLang="ko-KR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-. ERP-MES</a:t>
                      </a:r>
                      <a:r>
                        <a:rPr kumimoji="0" lang="ko-KR" altLang="en-US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인터페이스 개선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26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397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9EA28-FFFD-433F-05D3-AC5306BD7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4">
            <a:extLst>
              <a:ext uri="{FF2B5EF4-FFF2-40B4-BE49-F238E27FC236}">
                <a16:creationId xmlns:a16="http://schemas.microsoft.com/office/drawing/2014/main" id="{867920E8-56C7-6E5B-FA94-E02FD6207DA7}"/>
              </a:ext>
            </a:extLst>
          </p:cNvPr>
          <p:cNvSpPr txBox="1">
            <a:spLocks/>
          </p:cNvSpPr>
          <p:nvPr/>
        </p:nvSpPr>
        <p:spPr>
          <a:xfrm>
            <a:off x="58191" y="657216"/>
            <a:ext cx="7063045" cy="295873"/>
          </a:xfrm>
          <a:prstGeom prst="rect">
            <a:avLst/>
          </a:prstGeom>
        </p:spPr>
        <p:txBody>
          <a:bodyPr/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 spc="0" baseline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400">
                <a:latin typeface="+mn-ea"/>
                <a:ea typeface="+mn-ea"/>
              </a:rPr>
              <a:t> 6-1. </a:t>
            </a:r>
            <a:r>
              <a:rPr lang="ko-KR" altLang="en-US" sz="1400">
                <a:latin typeface="+mn-ea"/>
                <a:ea typeface="+mn-ea"/>
              </a:rPr>
              <a:t>업체 방문</a:t>
            </a:r>
            <a:r>
              <a:rPr lang="en-US" altLang="ko-KR" sz="1400">
                <a:latin typeface="+mn-ea"/>
                <a:ea typeface="+mn-ea"/>
              </a:rPr>
              <a:t>(SIFLEX)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045D403F-6E2D-CD59-E01E-355F782C5F18}"/>
              </a:ext>
            </a:extLst>
          </p:cNvPr>
          <p:cNvSpPr txBox="1">
            <a:spLocks/>
          </p:cNvSpPr>
          <p:nvPr/>
        </p:nvSpPr>
        <p:spPr>
          <a:xfrm>
            <a:off x="5916797" y="6601775"/>
            <a:ext cx="358405" cy="21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2A6665-3514-4948-8E09-39272CC142EA}" type="slidenum">
              <a:rPr lang="ko-KR" altLang="en-US" smtClean="0">
                <a:latin typeface="+mn-ea"/>
              </a:rPr>
              <a:pPr/>
              <a:t>18</a:t>
            </a:fld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C9D1D-C58B-9900-D468-B25111D3C620}"/>
              </a:ext>
            </a:extLst>
          </p:cNvPr>
          <p:cNvSpPr txBox="1"/>
          <p:nvPr/>
        </p:nvSpPr>
        <p:spPr>
          <a:xfrm>
            <a:off x="96255" y="38100"/>
            <a:ext cx="962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marR="0" lvl="0" indent="0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6. SIFLEX </a:t>
            </a:r>
            <a:r>
              <a:rPr lang="ko-KR" altLang="en-US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업체 벤치마킹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9ECD5CD-B5BB-0B96-9C24-65E2F0E6D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794104"/>
              </p:ext>
            </p:extLst>
          </p:nvPr>
        </p:nvGraphicFramePr>
        <p:xfrm>
          <a:off x="251519" y="961334"/>
          <a:ext cx="11755755" cy="5190471"/>
        </p:xfrm>
        <a:graphic>
          <a:graphicData uri="http://schemas.openxmlformats.org/drawingml/2006/table">
            <a:tbl>
              <a:tblPr/>
              <a:tblGrid>
                <a:gridCol w="514072">
                  <a:extLst>
                    <a:ext uri="{9D8B030D-6E8A-4147-A177-3AD203B41FA5}">
                      <a16:colId xmlns:a16="http://schemas.microsoft.com/office/drawing/2014/main" val="2572971437"/>
                    </a:ext>
                  </a:extLst>
                </a:gridCol>
                <a:gridCol w="1755936">
                  <a:extLst>
                    <a:ext uri="{9D8B030D-6E8A-4147-A177-3AD203B41FA5}">
                      <a16:colId xmlns:a16="http://schemas.microsoft.com/office/drawing/2014/main" val="258042166"/>
                    </a:ext>
                  </a:extLst>
                </a:gridCol>
                <a:gridCol w="3254285">
                  <a:extLst>
                    <a:ext uri="{9D8B030D-6E8A-4147-A177-3AD203B41FA5}">
                      <a16:colId xmlns:a16="http://schemas.microsoft.com/office/drawing/2014/main" val="3869243155"/>
                    </a:ext>
                  </a:extLst>
                </a:gridCol>
                <a:gridCol w="6231462">
                  <a:extLst>
                    <a:ext uri="{9D8B030D-6E8A-4147-A177-3AD203B41FA5}">
                      <a16:colId xmlns:a16="http://schemas.microsoft.com/office/drawing/2014/main" val="4175928941"/>
                    </a:ext>
                  </a:extLst>
                </a:gridCol>
              </a:tblGrid>
              <a:tr h="340993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lang="ko-KR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099435"/>
                  </a:ext>
                </a:extLst>
              </a:tr>
              <a:tr h="909277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설비연동</a:t>
                      </a:r>
                      <a:endParaRPr lang="en-US" altLang="ko-KR" sz="14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설비별 </a:t>
                      </a:r>
                      <a:r>
                        <a:rPr lang="en-US" altLang="ko-KR" sz="14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PLC </a:t>
                      </a:r>
                      <a:r>
                        <a:rPr lang="ko-KR" alt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기종 확인</a:t>
                      </a:r>
                      <a:endParaRPr lang="en-US" altLang="ko-KR" sz="14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통신모듈 확인</a:t>
                      </a:r>
                      <a:endParaRPr lang="en-US" altLang="ko-KR" sz="14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PLC 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제조업체마다 연동 기준이 달라 기준 테이블 명세서가 필요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데이터 추출 항목을 우선 선정하여 업체와 협의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테이블 명세서</a:t>
                      </a: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파리미터 명세서</a:t>
                      </a: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에러 명세서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3223320"/>
                  </a:ext>
                </a:extLst>
              </a:tr>
              <a:tr h="18185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lvl="0" indent="0" algn="l" fontAlgn="ctr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데이터 수집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데이터 수집 범위</a:t>
                      </a: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시간에 따라 데이터 양이 차이가 많아짐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수집 주기 관리 및 보관기간 설정이 필요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-. 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실시간 데이터 수집은 장비에 영향을 줄수 있어 지양함</a:t>
                      </a:r>
                      <a:endParaRPr lang="en-US" altLang="ko-KR" sz="11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설비 연결 상태를 계속 모니터링</a:t>
                      </a:r>
                      <a:endParaRPr lang="en-US" altLang="ko-KR" sz="11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데이터 수집용 미들웨어를 설치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노드 분산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안정화</a:t>
                      </a:r>
                      <a:endParaRPr lang="en-US" altLang="ko-KR" sz="11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수집용 </a:t>
                      </a: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문제가 있어도 설비 가동은 가능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977652"/>
                  </a:ext>
                </a:extLst>
              </a:tr>
              <a:tr h="9092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장비</a:t>
                      </a:r>
                      <a:endParaRPr lang="en-US" altLang="ko-KR" sz="14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인프라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Standby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 준비하여 장애 발생시 설비 가동 우선 조치</a:t>
                      </a: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후 원인파악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설비 연결용 네트워크와 운영네트워크로 분리하여 위험요소 차단</a:t>
                      </a: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바이러스 등</a:t>
                      </a: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-. 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백업용 환경을 조성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438110"/>
                  </a:ext>
                </a:extLst>
              </a:tr>
              <a:tr h="9092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보안</a:t>
                      </a:r>
                      <a:endParaRPr lang="en-US" altLang="ko-KR" sz="14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사내보안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필요한 보안구역 만 설정하여 관리</a:t>
                      </a:r>
                      <a:endParaRPr lang="en-US" altLang="ko-KR" sz="11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네트워크를 내외부 완벽하게 분리</a:t>
                      </a:r>
                      <a:endParaRPr lang="en-US" altLang="ko-KR" sz="11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물리적 분리를 우선하고 출입관리를 통한 통제구역 관리</a:t>
                      </a:r>
                      <a:endParaRPr lang="ko-KR" altLang="en-US" sz="1100" b="1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0441440"/>
                  </a:ext>
                </a:extLst>
              </a:tr>
              <a:tr h="303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fontAlgn="ctr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761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576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E6C65-1E5D-6400-97B2-A41EDEDC5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4">
            <a:extLst>
              <a:ext uri="{FF2B5EF4-FFF2-40B4-BE49-F238E27FC236}">
                <a16:creationId xmlns:a16="http://schemas.microsoft.com/office/drawing/2014/main" id="{2EBE1E24-3059-AFD0-7A1C-B29D2436D8A4}"/>
              </a:ext>
            </a:extLst>
          </p:cNvPr>
          <p:cNvSpPr txBox="1">
            <a:spLocks/>
          </p:cNvSpPr>
          <p:nvPr/>
        </p:nvSpPr>
        <p:spPr>
          <a:xfrm>
            <a:off x="58191" y="657216"/>
            <a:ext cx="7063045" cy="295873"/>
          </a:xfrm>
          <a:prstGeom prst="rect">
            <a:avLst/>
          </a:prstGeom>
        </p:spPr>
        <p:txBody>
          <a:bodyPr/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 spc="0" baseline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400">
                <a:latin typeface="+mn-ea"/>
                <a:ea typeface="+mn-ea"/>
              </a:rPr>
              <a:t> 7-1. </a:t>
            </a:r>
            <a:r>
              <a:rPr lang="ko-KR" altLang="en-US" sz="1400">
                <a:latin typeface="+mn-ea"/>
                <a:ea typeface="+mn-ea"/>
              </a:rPr>
              <a:t>근태관리 화면 개발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3DDDCD0C-99B9-7A33-B01D-4ECB52AE0FC6}"/>
              </a:ext>
            </a:extLst>
          </p:cNvPr>
          <p:cNvSpPr txBox="1">
            <a:spLocks/>
          </p:cNvSpPr>
          <p:nvPr/>
        </p:nvSpPr>
        <p:spPr>
          <a:xfrm>
            <a:off x="5916797" y="6601775"/>
            <a:ext cx="358405" cy="21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2A6665-3514-4948-8E09-39272CC142EA}" type="slidenum">
              <a:rPr lang="ko-KR" altLang="en-US" smtClean="0">
                <a:latin typeface="+mn-ea"/>
              </a:rPr>
              <a:pPr/>
              <a:t>19</a:t>
            </a:fld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6E056-CE2C-93D1-D343-160BDF6CB86A}"/>
              </a:ext>
            </a:extLst>
          </p:cNvPr>
          <p:cNvSpPr txBox="1"/>
          <p:nvPr/>
        </p:nvSpPr>
        <p:spPr>
          <a:xfrm>
            <a:off x="96255" y="38100"/>
            <a:ext cx="962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marR="0" lvl="0" indent="0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7. </a:t>
            </a:r>
            <a:r>
              <a:rPr lang="ko-KR" altLang="en-US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근태관리 화면 개발</a:t>
            </a:r>
            <a:r>
              <a:rPr lang="en-US" altLang="ko-KR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테스트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0D8C5A7-1A31-62E0-73D8-9A1DBDB256C0}"/>
              </a:ext>
            </a:extLst>
          </p:cNvPr>
          <p:cNvSpPr/>
          <p:nvPr/>
        </p:nvSpPr>
        <p:spPr>
          <a:xfrm>
            <a:off x="240158" y="1006155"/>
            <a:ext cx="11804060" cy="5607249"/>
          </a:xfrm>
          <a:prstGeom prst="roundRect">
            <a:avLst>
              <a:gd name="adj" fmla="val 2131"/>
            </a:avLst>
          </a:prstGeom>
          <a:noFill/>
          <a:ln w="9525"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6A59B9F-1312-4327-6754-FA60AE4ABE3D}"/>
              </a:ext>
            </a:extLst>
          </p:cNvPr>
          <p:cNvCxnSpPr>
            <a:cxnSpLocks/>
          </p:cNvCxnSpPr>
          <p:nvPr/>
        </p:nvCxnSpPr>
        <p:spPr>
          <a:xfrm>
            <a:off x="8201899" y="1048985"/>
            <a:ext cx="0" cy="555279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9FBF528-BCB6-9F23-61B2-A3F052C34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969041"/>
              </p:ext>
            </p:extLst>
          </p:nvPr>
        </p:nvGraphicFramePr>
        <p:xfrm>
          <a:off x="8331200" y="1197107"/>
          <a:ext cx="3620643" cy="525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0643">
                  <a:extLst>
                    <a:ext uri="{9D8B030D-6E8A-4147-A177-3AD203B41FA5}">
                      <a16:colId xmlns:a16="http://schemas.microsoft.com/office/drawing/2014/main" val="1824040938"/>
                    </a:ext>
                  </a:extLst>
                </a:gridCol>
              </a:tblGrid>
              <a:tr h="525772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ko-KR" altLang="en-US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 근태관리 화면 개발</a:t>
                      </a:r>
                      <a:endParaRPr kumimoji="0" lang="en-US" altLang="ko-KR" sz="14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en-US" altLang="ko-KR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-. </a:t>
                      </a:r>
                      <a:r>
                        <a:rPr kumimoji="0" lang="ko-KR" altLang="en-US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본사 개발 진행</a:t>
                      </a:r>
                      <a:r>
                        <a:rPr kumimoji="0" lang="en-US" altLang="ko-KR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적용완료</a:t>
                      </a:r>
                      <a:endParaRPr kumimoji="0" lang="en-US" altLang="ko-KR" sz="14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en-US" altLang="ko-KR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-. </a:t>
                      </a:r>
                      <a:r>
                        <a:rPr kumimoji="0" lang="ko-KR" altLang="en-US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신규 근태기 설치 완료 시점</a:t>
                      </a:r>
                      <a:r>
                        <a:rPr kumimoji="0" lang="en-US" altLang="ko-KR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kumimoji="0" lang="ko-KR" altLang="en-US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r>
                        <a:rPr kumimoji="0" lang="en-US" altLang="ko-KR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en-US" altLang="ko-KR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-. </a:t>
                      </a:r>
                      <a:r>
                        <a:rPr kumimoji="0" lang="ko-KR" altLang="en-US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개인별 근태를 조회할 수 있는 화면</a:t>
                      </a:r>
                      <a:endParaRPr kumimoji="0" lang="en-US" altLang="ko-KR" sz="14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en-US" altLang="ko-KR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ko-KR" altLang="en-US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추가개발</a:t>
                      </a:r>
                      <a:r>
                        <a:rPr kumimoji="0" lang="en-US" altLang="ko-KR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(MES</a:t>
                      </a:r>
                      <a:r>
                        <a:rPr kumimoji="0" lang="ko-KR" altLang="en-US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에서 조회</a:t>
                      </a:r>
                      <a:r>
                        <a:rPr kumimoji="0" lang="en-US" altLang="ko-KR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en-US" altLang="ko-KR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-. </a:t>
                      </a:r>
                      <a:r>
                        <a:rPr kumimoji="0" lang="ko-KR" altLang="en-US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근태 데이터 수집 후 급여 계산 </a:t>
                      </a:r>
                      <a:endParaRPr kumimoji="0" lang="en-US" altLang="ko-KR" sz="14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en-US" altLang="ko-KR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ko-KR" altLang="en-US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추가개발 진행</a:t>
                      </a:r>
                      <a:r>
                        <a:rPr kumimoji="0" lang="en-US" altLang="ko-KR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본사</a:t>
                      </a:r>
                      <a:r>
                        <a:rPr kumimoji="0" lang="en-US" altLang="ko-KR" sz="14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26463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3C5EBAA8-63AE-461E-BF98-B63B9928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742" y="3716886"/>
            <a:ext cx="4800889" cy="27379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742935-EAEA-EFFE-21C2-84D0751DD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09" y="1048985"/>
            <a:ext cx="4973782" cy="452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65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1F65B5-F925-44F2-8C21-89A0E78C8492}"/>
              </a:ext>
            </a:extLst>
          </p:cNvPr>
          <p:cNvSpPr txBox="1"/>
          <p:nvPr/>
        </p:nvSpPr>
        <p:spPr>
          <a:xfrm>
            <a:off x="1237879" y="861682"/>
            <a:ext cx="3584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6011" latinLnBrk="0">
              <a:defRPr/>
            </a:pPr>
            <a:r>
              <a:rPr lang="en-US" altLang="ko-KR" sz="4800" b="1" kern="0" dirty="0">
                <a:solidFill>
                  <a:srgbClr val="43556B"/>
                </a:solidFill>
              </a:rPr>
              <a:t>CONTENTS</a:t>
            </a:r>
            <a:endParaRPr lang="ko-KR" altLang="en-US" sz="4800" b="1" kern="0" dirty="0">
              <a:solidFill>
                <a:srgbClr val="43556B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01894" y="1665286"/>
            <a:ext cx="6515998" cy="445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40586D"/>
                </a:solidFill>
                <a:latin typeface="+mn-ea"/>
              </a:rPr>
              <a:t>-. </a:t>
            </a:r>
            <a:r>
              <a:rPr lang="ko-KR" altLang="en-US" sz="2400" b="1">
                <a:solidFill>
                  <a:srgbClr val="40586D"/>
                </a:solidFill>
                <a:latin typeface="+mn-ea"/>
              </a:rPr>
              <a:t>정보보안</a:t>
            </a:r>
            <a:endParaRPr lang="en-US" altLang="ko-KR" sz="2400" b="1">
              <a:solidFill>
                <a:srgbClr val="40586D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40586D"/>
                </a:solidFill>
                <a:latin typeface="+mn-ea"/>
              </a:rPr>
              <a:t>-. YP</a:t>
            </a:r>
            <a:r>
              <a:rPr lang="ko-KR" altLang="en-US" sz="2400" b="1">
                <a:solidFill>
                  <a:srgbClr val="40586D"/>
                </a:solidFill>
                <a:latin typeface="+mn-ea"/>
              </a:rPr>
              <a:t> </a:t>
            </a:r>
            <a:r>
              <a:rPr lang="en-US" altLang="ko-KR" sz="2400" b="1">
                <a:solidFill>
                  <a:srgbClr val="40586D"/>
                </a:solidFill>
                <a:latin typeface="+mn-ea"/>
              </a:rPr>
              <a:t>B</a:t>
            </a:r>
            <a:r>
              <a:rPr lang="ko-KR" altLang="en-US" sz="2400" b="1">
                <a:solidFill>
                  <a:srgbClr val="40586D"/>
                </a:solidFill>
                <a:latin typeface="+mn-ea"/>
              </a:rPr>
              <a:t>동 </a:t>
            </a:r>
            <a:r>
              <a:rPr lang="en-US" altLang="ko-KR" sz="2400" b="1">
                <a:solidFill>
                  <a:srgbClr val="40586D"/>
                </a:solidFill>
                <a:latin typeface="+mn-ea"/>
              </a:rPr>
              <a:t>I</a:t>
            </a:r>
            <a:r>
              <a:rPr lang="ko-KR" altLang="en-US" sz="2400" b="1">
                <a:solidFill>
                  <a:srgbClr val="40586D"/>
                </a:solidFill>
                <a:latin typeface="+mn-ea"/>
              </a:rPr>
              <a:t>社 전용 서버실 및 네트워크</a:t>
            </a:r>
            <a:endParaRPr lang="en-US" altLang="ko-KR" sz="2400" b="1">
              <a:solidFill>
                <a:srgbClr val="40586D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40586D"/>
                </a:solidFill>
                <a:latin typeface="+mn-ea"/>
              </a:rPr>
              <a:t>-. I</a:t>
            </a:r>
            <a:r>
              <a:rPr lang="ko-KR" altLang="en-US" sz="2400" b="1">
                <a:solidFill>
                  <a:srgbClr val="40586D"/>
                </a:solidFill>
                <a:latin typeface="+mn-ea"/>
              </a:rPr>
              <a:t>社</a:t>
            </a:r>
            <a:r>
              <a:rPr lang="en-US" altLang="ko-KR" sz="2400" b="1">
                <a:solidFill>
                  <a:srgbClr val="40586D"/>
                </a:solidFill>
                <a:latin typeface="+mn-ea"/>
              </a:rPr>
              <a:t> </a:t>
            </a:r>
            <a:r>
              <a:rPr lang="ko-KR" altLang="en-US" sz="2400" b="1">
                <a:solidFill>
                  <a:srgbClr val="40586D"/>
                </a:solidFill>
                <a:latin typeface="+mn-ea"/>
              </a:rPr>
              <a:t>전용 </a:t>
            </a:r>
            <a:r>
              <a:rPr lang="en-US" altLang="ko-KR" sz="2400" b="1">
                <a:solidFill>
                  <a:srgbClr val="40586D"/>
                </a:solidFill>
                <a:latin typeface="+mn-ea"/>
              </a:rPr>
              <a:t>ERP,MES</a:t>
            </a:r>
            <a:r>
              <a:rPr lang="ko-KR" altLang="en-US" sz="2400" b="1">
                <a:solidFill>
                  <a:srgbClr val="40586D"/>
                </a:solidFill>
                <a:latin typeface="+mn-ea"/>
              </a:rPr>
              <a:t> 서버 구축</a:t>
            </a:r>
            <a:endParaRPr lang="en-US" altLang="ko-KR" sz="2400" b="1">
              <a:solidFill>
                <a:srgbClr val="40586D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40586D"/>
                </a:solidFill>
                <a:latin typeface="+mn-ea"/>
              </a:rPr>
              <a:t>-. I</a:t>
            </a:r>
            <a:r>
              <a:rPr lang="ko-KR" altLang="en-US" sz="2400" b="1">
                <a:solidFill>
                  <a:srgbClr val="40586D"/>
                </a:solidFill>
                <a:latin typeface="+mn-ea"/>
              </a:rPr>
              <a:t>社 전용설비 </a:t>
            </a:r>
            <a:r>
              <a:rPr lang="en-US" altLang="ko-KR" sz="2400" b="1">
                <a:solidFill>
                  <a:srgbClr val="40586D"/>
                </a:solidFill>
                <a:latin typeface="+mn-ea"/>
              </a:rPr>
              <a:t>PLC </a:t>
            </a:r>
            <a:r>
              <a:rPr lang="ko-KR" altLang="en-US" sz="2400" b="1">
                <a:solidFill>
                  <a:srgbClr val="40586D"/>
                </a:solidFill>
                <a:latin typeface="+mn-ea"/>
              </a:rPr>
              <a:t>연동 방안</a:t>
            </a:r>
            <a:endParaRPr lang="en-US" altLang="ko-KR" sz="2400" b="1">
              <a:solidFill>
                <a:srgbClr val="40586D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40586D"/>
                </a:solidFill>
                <a:latin typeface="+mn-ea"/>
              </a:rPr>
              <a:t>-. MES </a:t>
            </a:r>
            <a:r>
              <a:rPr lang="ko-KR" altLang="en-US" sz="2400" b="1">
                <a:solidFill>
                  <a:srgbClr val="40586D"/>
                </a:solidFill>
                <a:latin typeface="+mn-ea"/>
              </a:rPr>
              <a:t>고도화</a:t>
            </a:r>
            <a:endParaRPr lang="en-US" altLang="ko-KR" sz="2400" b="1">
              <a:solidFill>
                <a:srgbClr val="40586D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40586D"/>
                </a:solidFill>
                <a:latin typeface="+mn-ea"/>
              </a:rPr>
              <a:t>-. SIFLEX </a:t>
            </a:r>
            <a:r>
              <a:rPr lang="ko-KR" altLang="en-US" sz="2400" b="1">
                <a:solidFill>
                  <a:srgbClr val="40586D"/>
                </a:solidFill>
                <a:latin typeface="+mn-ea"/>
              </a:rPr>
              <a:t>방문</a:t>
            </a:r>
            <a:r>
              <a:rPr lang="en-US" altLang="ko-KR" sz="2400" b="1">
                <a:solidFill>
                  <a:srgbClr val="40586D"/>
                </a:solidFill>
                <a:latin typeface="+mn-ea"/>
              </a:rPr>
              <a:t>(</a:t>
            </a:r>
            <a:r>
              <a:rPr lang="ko-KR" altLang="en-US" sz="2400" b="1">
                <a:solidFill>
                  <a:srgbClr val="40586D"/>
                </a:solidFill>
                <a:latin typeface="+mn-ea"/>
              </a:rPr>
              <a:t>시스템 현황</a:t>
            </a:r>
            <a:r>
              <a:rPr lang="en-US" altLang="ko-KR" sz="2400" b="1">
                <a:solidFill>
                  <a:srgbClr val="40586D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40586D"/>
                </a:solidFill>
                <a:latin typeface="+mn-ea"/>
              </a:rPr>
              <a:t>-. </a:t>
            </a:r>
            <a:r>
              <a:rPr lang="ko-KR" altLang="en-US" sz="2400" b="1">
                <a:solidFill>
                  <a:srgbClr val="40586D"/>
                </a:solidFill>
                <a:latin typeface="+mn-ea"/>
              </a:rPr>
              <a:t>근태관리 시스템 개발</a:t>
            </a:r>
            <a:r>
              <a:rPr lang="en-US" altLang="ko-KR" sz="2400" b="1">
                <a:solidFill>
                  <a:srgbClr val="40586D"/>
                </a:solidFill>
                <a:latin typeface="+mn-ea"/>
              </a:rPr>
              <a:t>, </a:t>
            </a:r>
            <a:r>
              <a:rPr lang="ko-KR" altLang="en-US" sz="2400" b="1">
                <a:solidFill>
                  <a:srgbClr val="40586D"/>
                </a:solidFill>
                <a:latin typeface="+mn-ea"/>
              </a:rPr>
              <a:t>테스트</a:t>
            </a:r>
            <a:endParaRPr lang="en-US" altLang="ko-KR" sz="2400" b="1">
              <a:solidFill>
                <a:srgbClr val="40586D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40586D"/>
                </a:solidFill>
                <a:latin typeface="+mn-ea"/>
              </a:rPr>
              <a:t>-. </a:t>
            </a:r>
            <a:r>
              <a:rPr lang="ko-KR" altLang="en-US" sz="2400" b="1">
                <a:solidFill>
                  <a:srgbClr val="40586D"/>
                </a:solidFill>
                <a:latin typeface="+mn-ea"/>
              </a:rPr>
              <a:t>추가개발</a:t>
            </a:r>
            <a:r>
              <a:rPr lang="en-US" altLang="ko-KR" sz="2400" b="1">
                <a:solidFill>
                  <a:srgbClr val="40586D"/>
                </a:solidFill>
                <a:latin typeface="+mn-ea"/>
              </a:rPr>
              <a:t>, </a:t>
            </a:r>
            <a:r>
              <a:rPr lang="ko-KR" altLang="en-US" sz="2400" b="1">
                <a:solidFill>
                  <a:srgbClr val="40586D"/>
                </a:solidFill>
                <a:latin typeface="+mn-ea"/>
              </a:rPr>
              <a:t>관리항목</a:t>
            </a:r>
            <a:endParaRPr lang="ko-KR" altLang="en-US" sz="2400" b="1" dirty="0">
              <a:solidFill>
                <a:srgbClr val="40586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9080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FE65C-40E8-5E14-F8F0-0147A2502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4">
            <a:extLst>
              <a:ext uri="{FF2B5EF4-FFF2-40B4-BE49-F238E27FC236}">
                <a16:creationId xmlns:a16="http://schemas.microsoft.com/office/drawing/2014/main" id="{4D2C5061-B3A7-71E6-C54F-250F92DD0E40}"/>
              </a:ext>
            </a:extLst>
          </p:cNvPr>
          <p:cNvSpPr txBox="1">
            <a:spLocks/>
          </p:cNvSpPr>
          <p:nvPr/>
        </p:nvSpPr>
        <p:spPr>
          <a:xfrm>
            <a:off x="58191" y="657216"/>
            <a:ext cx="7063045" cy="295873"/>
          </a:xfrm>
          <a:prstGeom prst="rect">
            <a:avLst/>
          </a:prstGeom>
        </p:spPr>
        <p:txBody>
          <a:bodyPr/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 spc="0" baseline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400">
                <a:latin typeface="+mn-ea"/>
                <a:ea typeface="+mn-ea"/>
              </a:rPr>
              <a:t> 8-1. </a:t>
            </a:r>
            <a:r>
              <a:rPr lang="ko-KR" altLang="en-US" sz="1400">
                <a:latin typeface="+mn-ea"/>
                <a:ea typeface="+mn-ea"/>
              </a:rPr>
              <a:t>정품 소프트웨어 사용 교육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E3370399-6185-1F86-8087-2E39BC2FF20C}"/>
              </a:ext>
            </a:extLst>
          </p:cNvPr>
          <p:cNvSpPr txBox="1">
            <a:spLocks/>
          </p:cNvSpPr>
          <p:nvPr/>
        </p:nvSpPr>
        <p:spPr>
          <a:xfrm>
            <a:off x="5916797" y="6601775"/>
            <a:ext cx="358405" cy="21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2A6665-3514-4948-8E09-39272CC142EA}" type="slidenum">
              <a:rPr lang="ko-KR" altLang="en-US" smtClean="0">
                <a:latin typeface="+mn-ea"/>
              </a:rPr>
              <a:pPr/>
              <a:t>20</a:t>
            </a:fld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B9E33-F1FC-33FF-D462-5EBA25586534}"/>
              </a:ext>
            </a:extLst>
          </p:cNvPr>
          <p:cNvSpPr txBox="1"/>
          <p:nvPr/>
        </p:nvSpPr>
        <p:spPr>
          <a:xfrm>
            <a:off x="96255" y="38100"/>
            <a:ext cx="962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marR="0" lvl="0" indent="0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8. </a:t>
            </a:r>
            <a:r>
              <a:rPr lang="ko-KR" altLang="en-US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정품 </a:t>
            </a:r>
            <a:r>
              <a:rPr lang="en-US" altLang="ko-KR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S/W </a:t>
            </a:r>
            <a:r>
              <a:rPr lang="ko-KR" altLang="en-US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사용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A2E815B-F9CB-6A74-C5D7-8845488993B1}"/>
              </a:ext>
            </a:extLst>
          </p:cNvPr>
          <p:cNvSpPr/>
          <p:nvPr/>
        </p:nvSpPr>
        <p:spPr>
          <a:xfrm>
            <a:off x="240158" y="1006155"/>
            <a:ext cx="11804060" cy="5607249"/>
          </a:xfrm>
          <a:prstGeom prst="roundRect">
            <a:avLst>
              <a:gd name="adj" fmla="val 2131"/>
            </a:avLst>
          </a:prstGeom>
          <a:noFill/>
          <a:ln w="9525"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198B32D-83C2-EE3B-D003-EC7BCA2C2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806622"/>
              </p:ext>
            </p:extLst>
          </p:nvPr>
        </p:nvGraphicFramePr>
        <p:xfrm>
          <a:off x="343881" y="1342578"/>
          <a:ext cx="11607962" cy="1659796"/>
        </p:xfrm>
        <a:graphic>
          <a:graphicData uri="http://schemas.openxmlformats.org/drawingml/2006/table">
            <a:tbl>
              <a:tblPr/>
              <a:tblGrid>
                <a:gridCol w="2151828">
                  <a:extLst>
                    <a:ext uri="{9D8B030D-6E8A-4147-A177-3AD203B41FA5}">
                      <a16:colId xmlns:a16="http://schemas.microsoft.com/office/drawing/2014/main" val="2572971437"/>
                    </a:ext>
                  </a:extLst>
                </a:gridCol>
                <a:gridCol w="8044558">
                  <a:extLst>
                    <a:ext uri="{9D8B030D-6E8A-4147-A177-3AD203B41FA5}">
                      <a16:colId xmlns:a16="http://schemas.microsoft.com/office/drawing/2014/main" val="2604349263"/>
                    </a:ext>
                  </a:extLst>
                </a:gridCol>
                <a:gridCol w="1411576">
                  <a:extLst>
                    <a:ext uri="{9D8B030D-6E8A-4147-A177-3AD203B41FA5}">
                      <a16:colId xmlns:a16="http://schemas.microsoft.com/office/drawing/2014/main" val="687295235"/>
                    </a:ext>
                  </a:extLst>
                </a:gridCol>
              </a:tblGrid>
              <a:tr h="28819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종류</a:t>
                      </a:r>
                      <a:endParaRPr lang="ko-KR" alt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099435"/>
                  </a:ext>
                </a:extLst>
              </a:tr>
              <a:tr h="2329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상용 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소프트웨어</a:t>
                      </a:r>
                    </a:p>
                  </a:txBody>
                  <a:tcPr marT="45701" marB="45701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-.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금액을 지불하고 구입하여 정당한 권리를 획득한 소프트웨어 </a:t>
                      </a:r>
                    </a:p>
                  </a:txBody>
                  <a:tcPr marT="45701" marB="45701" horzOverflow="overflow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3223320"/>
                  </a:ext>
                </a:extLst>
              </a:tr>
              <a:tr h="2329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공개 소프트웨어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Free Ware)</a:t>
                      </a:r>
                    </a:p>
                  </a:txBody>
                  <a:tcPr marT="45701" marB="45701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-.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사용자의 일정한 제약 조건하에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개인이나 비영리단체 사용 등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무료로 사용할 수 있다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T="45701" marB="45701" horzOverflow="overflow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741888"/>
                  </a:ext>
                </a:extLst>
              </a:tr>
              <a:tr h="2329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셔어웨어 </a:t>
                      </a: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(Share Ware)</a:t>
                      </a:r>
                    </a:p>
                  </a:txBody>
                  <a:tcPr marT="45701" marB="45701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-.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정품을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구입하기 전에 미리 사용해 불 수 있는 것으로 기능이나 사용기간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사용대상이 제한되어 있다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T="45701" marB="45701" horzOverflow="overflow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203257"/>
                  </a:ext>
                </a:extLst>
              </a:tr>
              <a:tr h="2329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번들</a:t>
                      </a: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(Bundle)</a:t>
                      </a:r>
                    </a:p>
                  </a:txBody>
                  <a:tcPr marT="45701" marB="45701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-.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특정한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소프트웨어나 하드웨어를 </a:t>
                      </a:r>
                      <a:r>
                        <a:rPr kumimoji="1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구매하였을때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끼워 </a:t>
                      </a:r>
                      <a:r>
                        <a:rPr kumimoji="1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주는것으로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구매한 제품에만 사용해야 한다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T="45701" marB="45701" horzOverflow="overflow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477387"/>
                  </a:ext>
                </a:extLst>
              </a:tr>
              <a:tr h="2329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공용 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소프트웨어</a:t>
                      </a:r>
                    </a:p>
                  </a:txBody>
                  <a:tcPr marT="45701" marB="45701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-.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저작권자가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소프트웨어에 대한 모든 권리를 명시적으로 포기한 것으로 자유롭게 사용 가능하다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T="45701" marB="45701" horzOverflow="overflow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194849"/>
                  </a:ext>
                </a:extLst>
              </a:tr>
            </a:tbl>
          </a:graphicData>
        </a:graphic>
      </p:graphicFrame>
      <p:sp>
        <p:nvSpPr>
          <p:cNvPr id="5" name="제목 4">
            <a:extLst>
              <a:ext uri="{FF2B5EF4-FFF2-40B4-BE49-F238E27FC236}">
                <a16:creationId xmlns:a16="http://schemas.microsoft.com/office/drawing/2014/main" id="{A4B11D21-44EC-6892-4D86-417CBE8AE40C}"/>
              </a:ext>
            </a:extLst>
          </p:cNvPr>
          <p:cNvSpPr txBox="1">
            <a:spLocks/>
          </p:cNvSpPr>
          <p:nvPr/>
        </p:nvSpPr>
        <p:spPr>
          <a:xfrm>
            <a:off x="150554" y="1027408"/>
            <a:ext cx="7200000" cy="295873"/>
          </a:xfrm>
          <a:prstGeom prst="rect">
            <a:avLst/>
          </a:prstGeom>
        </p:spPr>
        <p:txBody>
          <a:bodyPr/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 spc="0" baseline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400">
                <a:latin typeface="+mn-ea"/>
                <a:ea typeface="+mn-ea"/>
              </a:rPr>
              <a:t> . </a:t>
            </a:r>
            <a:r>
              <a:rPr lang="ko-KR" altLang="en-US" sz="1400">
                <a:latin typeface="+mn-ea"/>
                <a:ea typeface="+mn-ea"/>
              </a:rPr>
              <a:t>소프트웨어의 종류</a:t>
            </a:r>
            <a:endParaRPr lang="ko-KR" altLang="en-US" sz="1400" dirty="0">
              <a:latin typeface="+mn-ea"/>
              <a:ea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1C871F3-018B-2D86-BE01-FF7CDBB56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628200"/>
              </p:ext>
            </p:extLst>
          </p:nvPr>
        </p:nvGraphicFramePr>
        <p:xfrm>
          <a:off x="343881" y="3336840"/>
          <a:ext cx="11607962" cy="3020489"/>
        </p:xfrm>
        <a:graphic>
          <a:graphicData uri="http://schemas.openxmlformats.org/drawingml/2006/table">
            <a:tbl>
              <a:tblPr/>
              <a:tblGrid>
                <a:gridCol w="2783043">
                  <a:extLst>
                    <a:ext uri="{9D8B030D-6E8A-4147-A177-3AD203B41FA5}">
                      <a16:colId xmlns:a16="http://schemas.microsoft.com/office/drawing/2014/main" val="2572971437"/>
                    </a:ext>
                  </a:extLst>
                </a:gridCol>
                <a:gridCol w="7413343">
                  <a:extLst>
                    <a:ext uri="{9D8B030D-6E8A-4147-A177-3AD203B41FA5}">
                      <a16:colId xmlns:a16="http://schemas.microsoft.com/office/drawing/2014/main" val="2604349263"/>
                    </a:ext>
                  </a:extLst>
                </a:gridCol>
                <a:gridCol w="1411576">
                  <a:extLst>
                    <a:ext uri="{9D8B030D-6E8A-4147-A177-3AD203B41FA5}">
                      <a16:colId xmlns:a16="http://schemas.microsoft.com/office/drawing/2014/main" val="687295235"/>
                    </a:ext>
                  </a:extLst>
                </a:gridCol>
              </a:tblGrid>
              <a:tr h="30777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종류</a:t>
                      </a:r>
                      <a:endParaRPr lang="ko-KR" alt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099435"/>
                  </a:ext>
                </a:extLst>
              </a:tr>
              <a:tr h="1480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 단순복사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Soft Lifting)</a:t>
                      </a:r>
                    </a:p>
                  </a:txBody>
                  <a:tcPr marT="45717" marB="45717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-.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라이센스된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소프트웨어 한 카피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(copy)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 구입하여 여러 대의 기계에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복제하는 행위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7" marB="45717" horzOverflow="overflow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3223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하드 디스크 탑재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Hard Disk Loading)</a:t>
                      </a:r>
                    </a:p>
                  </a:txBody>
                  <a:tcPr marT="45717" marB="45717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-.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컴퓨터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판매상등이 불법 복제된 소프트웨어를 설치한 컴퓨터를 판매하는 행위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T="45717" marB="45717" horzOverflow="overflow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741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대여 </a:t>
                      </a: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(Software Rental)</a:t>
                      </a:r>
                    </a:p>
                  </a:txBody>
                  <a:tcPr marT="45717" marB="45717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-.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소프트웨어를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대여 및 유사한 형식을 통한 불법거래로 운영 </a:t>
                      </a:r>
                      <a:r>
                        <a:rPr kumimoji="1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되는것을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말한다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T="45717" marB="45717" horzOverflow="overflow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203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위조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Software Counterfeiting)</a:t>
                      </a:r>
                    </a:p>
                  </a:txBody>
                  <a:tcPr marT="45717" marB="45717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-.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정품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소프트웨어와 똑같이 복제되어 판매되는 것을 말한다</a:t>
                      </a:r>
                    </a:p>
                  </a:txBody>
                  <a:tcPr marT="45717" marB="45717" horzOverflow="overflow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477387"/>
                  </a:ext>
                </a:extLst>
              </a:tr>
              <a:tr h="547414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0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개인 </a:t>
                      </a:r>
                      <a:r>
                        <a:rPr kumimoji="0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PC, </a:t>
                      </a:r>
                      <a:r>
                        <a:rPr kumimoji="0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노트북</a:t>
                      </a:r>
                      <a:r>
                        <a:rPr kumimoji="0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타블렛 사내 사용 금지</a:t>
                      </a:r>
                      <a:endParaRPr kumimoji="0" lang="en-US" altLang="ko-KR" sz="16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개인 단말기 사전 신고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0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개인 노트북에 불법으로 설치되어 있는 프로그램을 사내에서 사용시 불법 </a:t>
                      </a:r>
                      <a:r>
                        <a:rPr kumimoji="0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  <a:r>
                        <a:rPr kumimoji="0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로 인식</a:t>
                      </a:r>
                      <a:br>
                        <a:rPr kumimoji="0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(OS, Office, CAD,</a:t>
                      </a: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포토샵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일러스트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알집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팀뷰어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,…)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: </a:t>
                      </a: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알집의 경우 개인 사용은 불법이 아니지만 회사에서 사용은 불법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7" marB="45717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7" marB="45717" horzOverflow="overflow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194849"/>
                  </a:ext>
                </a:extLst>
              </a:tr>
            </a:tbl>
          </a:graphicData>
        </a:graphic>
      </p:graphicFrame>
      <p:sp>
        <p:nvSpPr>
          <p:cNvPr id="11" name="제목 4">
            <a:extLst>
              <a:ext uri="{FF2B5EF4-FFF2-40B4-BE49-F238E27FC236}">
                <a16:creationId xmlns:a16="http://schemas.microsoft.com/office/drawing/2014/main" id="{183600ED-47CB-FA41-6E31-17D16BD2CB82}"/>
              </a:ext>
            </a:extLst>
          </p:cNvPr>
          <p:cNvSpPr txBox="1">
            <a:spLocks/>
          </p:cNvSpPr>
          <p:nvPr/>
        </p:nvSpPr>
        <p:spPr>
          <a:xfrm>
            <a:off x="150554" y="3021671"/>
            <a:ext cx="7200000" cy="295873"/>
          </a:xfrm>
          <a:prstGeom prst="rect">
            <a:avLst/>
          </a:prstGeom>
        </p:spPr>
        <p:txBody>
          <a:bodyPr/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 spc="0" baseline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400">
                <a:latin typeface="+mn-ea"/>
                <a:ea typeface="+mn-ea"/>
              </a:rPr>
              <a:t> . </a:t>
            </a:r>
            <a:r>
              <a:rPr lang="ko-KR" altLang="en-US" sz="1400">
                <a:latin typeface="+mn-ea"/>
                <a:ea typeface="+mn-ea"/>
              </a:rPr>
              <a:t>소프트웨어 불법복제 유형</a:t>
            </a:r>
            <a:endParaRPr lang="ko-KR" altLang="en-US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8474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7B7DE-ADE0-8C3D-D3DA-A8A92C2FF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4">
            <a:extLst>
              <a:ext uri="{FF2B5EF4-FFF2-40B4-BE49-F238E27FC236}">
                <a16:creationId xmlns:a16="http://schemas.microsoft.com/office/drawing/2014/main" id="{B8FFDBDF-4D3B-997C-FEC2-683A3D851AB0}"/>
              </a:ext>
            </a:extLst>
          </p:cNvPr>
          <p:cNvSpPr txBox="1">
            <a:spLocks/>
          </p:cNvSpPr>
          <p:nvPr/>
        </p:nvSpPr>
        <p:spPr>
          <a:xfrm>
            <a:off x="58191" y="657216"/>
            <a:ext cx="7063045" cy="295873"/>
          </a:xfrm>
          <a:prstGeom prst="rect">
            <a:avLst/>
          </a:prstGeom>
        </p:spPr>
        <p:txBody>
          <a:bodyPr/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 spc="0" baseline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400">
                <a:latin typeface="+mn-ea"/>
                <a:ea typeface="+mn-ea"/>
              </a:rPr>
              <a:t> 8-2. </a:t>
            </a:r>
            <a:r>
              <a:rPr lang="ko-KR" altLang="en-US" sz="1400">
                <a:latin typeface="+mn-ea"/>
                <a:ea typeface="+mn-ea"/>
              </a:rPr>
              <a:t>정품 소프트웨어 사용 교육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150F79-C2BF-A400-FEFF-4C775DD6992F}"/>
              </a:ext>
            </a:extLst>
          </p:cNvPr>
          <p:cNvSpPr txBox="1"/>
          <p:nvPr/>
        </p:nvSpPr>
        <p:spPr>
          <a:xfrm>
            <a:off x="96255" y="38100"/>
            <a:ext cx="962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marR="0" lvl="0" indent="0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8. </a:t>
            </a:r>
            <a:r>
              <a:rPr lang="ko-KR" altLang="en-US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정품 </a:t>
            </a:r>
            <a:r>
              <a:rPr lang="en-US" altLang="ko-KR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S/W </a:t>
            </a:r>
            <a:r>
              <a:rPr lang="ko-KR" altLang="en-US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사용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835E1C8-AC54-75D1-3B3B-68BFB17233FE}"/>
              </a:ext>
            </a:extLst>
          </p:cNvPr>
          <p:cNvSpPr/>
          <p:nvPr/>
        </p:nvSpPr>
        <p:spPr>
          <a:xfrm>
            <a:off x="240158" y="1006155"/>
            <a:ext cx="11804060" cy="5607249"/>
          </a:xfrm>
          <a:prstGeom prst="roundRect">
            <a:avLst>
              <a:gd name="adj" fmla="val 2131"/>
            </a:avLst>
          </a:prstGeom>
          <a:noFill/>
          <a:ln w="9525"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54B129-A914-D70F-B597-AFC2BB974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397" y="3235789"/>
            <a:ext cx="6247210" cy="32483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72C46D-8974-8920-F2C7-12E7EE1D2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93" y="1074449"/>
            <a:ext cx="6282474" cy="326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09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F7A7A5-7D87-4AC3-818C-71B81A3C0B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1849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SEGYUNG HITECH  l </a:t>
            </a:r>
            <a:r>
              <a:rPr lang="ko-KR" altLang="en-US" dirty="0"/>
              <a:t> </a:t>
            </a:r>
            <a:fld id="{AB2A6665-3514-4948-8E09-39272CC142E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38EAE1-9C50-4931-8B7C-DAA715F2629B}"/>
              </a:ext>
            </a:extLst>
          </p:cNvPr>
          <p:cNvSpPr txBox="1"/>
          <p:nvPr/>
        </p:nvSpPr>
        <p:spPr>
          <a:xfrm>
            <a:off x="3429829" y="2470256"/>
            <a:ext cx="5349119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4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566A15FC-3F58-4611-893F-9C6C01103E04}"/>
              </a:ext>
            </a:extLst>
          </p:cNvPr>
          <p:cNvSpPr/>
          <p:nvPr/>
        </p:nvSpPr>
        <p:spPr>
          <a:xfrm rot="8100000">
            <a:off x="9101989" y="4900168"/>
            <a:ext cx="4596985" cy="2337451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Picture 2" descr="주)세경하이테크 2021년 기업정보 | 사원수 187명, 근무환경, 복리후생 등 기업정보 제공 - 사람인">
            <a:extLst>
              <a:ext uri="{FF2B5EF4-FFF2-40B4-BE49-F238E27FC236}">
                <a16:creationId xmlns:a16="http://schemas.microsoft.com/office/drawing/2014/main" id="{C181DAE8-3C41-41D9-A0DF-2574D4E75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17"/>
          <a:stretch/>
        </p:blipFill>
        <p:spPr bwMode="auto">
          <a:xfrm>
            <a:off x="10479172" y="5546789"/>
            <a:ext cx="1321934" cy="95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79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C2F942-95D9-4C42-B0DC-F634B116CB82}"/>
              </a:ext>
            </a:extLst>
          </p:cNvPr>
          <p:cNvSpPr txBox="1"/>
          <p:nvPr/>
        </p:nvSpPr>
        <p:spPr>
          <a:xfrm>
            <a:off x="874683" y="259421"/>
            <a:ext cx="9831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latin typeface="+mj-ea"/>
                <a:ea typeface="+mj-ea"/>
              </a:rPr>
              <a:t>“</a:t>
            </a:r>
            <a:r>
              <a:rPr lang="ko-KR" altLang="en-US" sz="2800" b="1">
                <a:latin typeface="+mj-ea"/>
                <a:ea typeface="+mj-ea"/>
              </a:rPr>
              <a:t>출장보고</a:t>
            </a:r>
            <a:r>
              <a:rPr lang="en-US" altLang="ko-KR" sz="2800" b="1">
                <a:latin typeface="+mj-ea"/>
                <a:ea typeface="+mj-ea"/>
              </a:rPr>
              <a:t>”</a:t>
            </a:r>
            <a:endParaRPr lang="ko-KR" altLang="en-US" sz="2800" b="1" dirty="0">
              <a:latin typeface="+mj-ea"/>
              <a:ea typeface="+mj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CF352D0-1AE2-2165-FBA3-597A9F86B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197600"/>
              </p:ext>
            </p:extLst>
          </p:nvPr>
        </p:nvGraphicFramePr>
        <p:xfrm>
          <a:off x="207712" y="811779"/>
          <a:ext cx="11577889" cy="5718330"/>
        </p:xfrm>
        <a:graphic>
          <a:graphicData uri="http://schemas.openxmlformats.org/drawingml/2006/table">
            <a:tbl>
              <a:tblPr/>
              <a:tblGrid>
                <a:gridCol w="451994">
                  <a:extLst>
                    <a:ext uri="{9D8B030D-6E8A-4147-A177-3AD203B41FA5}">
                      <a16:colId xmlns:a16="http://schemas.microsoft.com/office/drawing/2014/main" val="261393272"/>
                    </a:ext>
                  </a:extLst>
                </a:gridCol>
                <a:gridCol w="1603203">
                  <a:extLst>
                    <a:ext uri="{9D8B030D-6E8A-4147-A177-3AD203B41FA5}">
                      <a16:colId xmlns:a16="http://schemas.microsoft.com/office/drawing/2014/main" val="1350997835"/>
                    </a:ext>
                  </a:extLst>
                </a:gridCol>
                <a:gridCol w="3602182">
                  <a:extLst>
                    <a:ext uri="{9D8B030D-6E8A-4147-A177-3AD203B41FA5}">
                      <a16:colId xmlns:a16="http://schemas.microsoft.com/office/drawing/2014/main" val="1834333404"/>
                    </a:ext>
                  </a:extLst>
                </a:gridCol>
                <a:gridCol w="3306618">
                  <a:extLst>
                    <a:ext uri="{9D8B030D-6E8A-4147-A177-3AD203B41FA5}">
                      <a16:colId xmlns:a16="http://schemas.microsoft.com/office/drawing/2014/main" val="3660365841"/>
                    </a:ext>
                  </a:extLst>
                </a:gridCol>
                <a:gridCol w="2613892">
                  <a:extLst>
                    <a:ext uri="{9D8B030D-6E8A-4147-A177-3AD203B41FA5}">
                      <a16:colId xmlns:a16="http://schemas.microsoft.com/office/drawing/2014/main" val="1333287086"/>
                    </a:ext>
                  </a:extLst>
                </a:gridCol>
              </a:tblGrid>
              <a:tr h="2333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ea"/>
                          <a:ea typeface="+mj-ea"/>
                        </a:rPr>
                        <a:t>NO</a:t>
                      </a:r>
                    </a:p>
                  </a:txBody>
                  <a:tcPr marL="12688" marR="12688" marT="1268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55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+mj-ea"/>
                          <a:ea typeface="+mj-ea"/>
                        </a:rPr>
                        <a:t>항목</a:t>
                      </a:r>
                      <a:endParaRPr lang="ko-KR" altLang="en-US" sz="1200" b="1" i="0" u="none" strike="noStrike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2688" marR="12688" marT="1268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55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+mj-ea"/>
                          <a:ea typeface="+mj-ea"/>
                        </a:rPr>
                        <a:t>내용</a:t>
                      </a:r>
                      <a:endParaRPr lang="ko-KR" alt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2688" marR="12688" marT="1268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55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+mj-ea"/>
                          <a:ea typeface="+mj-ea"/>
                        </a:rPr>
                        <a:t>상세내용</a:t>
                      </a:r>
                      <a:endParaRPr lang="ko-KR" alt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2688" marR="12688" marT="1268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55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marL="12688" marR="12688" marT="1268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5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614534"/>
                  </a:ext>
                </a:extLst>
              </a:tr>
              <a:tr h="93955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262626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2688" marR="12688" marT="1268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7200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정보보안</a:t>
                      </a:r>
                      <a:endParaRPr kumimoji="0" lang="en-US" altLang="ko-KR" sz="1400" b="1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688" marR="12688" marT="1268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 </a:t>
                      </a:r>
                      <a:r>
                        <a:rPr kumimoji="0" lang="ko-KR" altLang="en-US" sz="1200" b="1" kern="1200" baseline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메일보안</a:t>
                      </a:r>
                      <a:endParaRPr kumimoji="0" lang="en-US" altLang="ko-KR" sz="1200" b="1" kern="1200" baseline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-. </a:t>
                      </a: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단독형 그룹웨어 변경</a:t>
                      </a:r>
                      <a:r>
                        <a:rPr kumimoji="0" lang="en-US" altLang="ko-KR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하이웍스→다우오피스</a:t>
                      </a:r>
                      <a:r>
                        <a:rPr kumimoji="0" lang="en-US" altLang="ko-KR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-. </a:t>
                      </a: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메일보관</a:t>
                      </a:r>
                      <a:r>
                        <a:rPr kumimoji="0" lang="en-US" altLang="ko-KR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아카이빙</a:t>
                      </a:r>
                      <a:r>
                        <a:rPr kumimoji="0" lang="en-US" altLang="ko-KR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메일 발송시 암호메일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승인메일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필터 적용</a:t>
                      </a:r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승인프로세를 통한 메일 발송</a:t>
                      </a:r>
                      <a:endParaRPr lang="en-US" altLang="ko-KR" sz="1200" b="1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모든 수발신 메일 암호화</a:t>
                      </a:r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압축 보관</a:t>
                      </a:r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1200" b="1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메일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용량 제한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메일 승인 필터 적용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(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도메인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특정 단어 문구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858886"/>
                  </a:ext>
                </a:extLst>
              </a:tr>
              <a:tr h="939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 </a:t>
                      </a:r>
                      <a:r>
                        <a:rPr kumimoji="0" lang="ko-KR" altLang="en-US" sz="1200" b="1" kern="1200" baseline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문서보안</a:t>
                      </a:r>
                      <a:endParaRPr kumimoji="0" lang="en-US" altLang="ko-KR" sz="1200" b="1" kern="1200" baseline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200" b="1" kern="1200" baseline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-. </a:t>
                      </a: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사내 생성 모든 문서 중앙서버 보관</a:t>
                      </a:r>
                      <a:endParaRPr kumimoji="0" lang="en-US" altLang="ko-KR" sz="12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-. </a:t>
                      </a:r>
                      <a:r>
                        <a:rPr kumimoji="0" lang="ko-KR" altLang="en-US" sz="1200" b="1" kern="1200" baseline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문서 반출시 승인 프로세스 적용</a:t>
                      </a:r>
                      <a:endParaRPr kumimoji="0" lang="en-US" altLang="ko-KR" sz="1200" b="1" kern="1200" baseline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문서중앙화 적용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승인된 문서만 내외부 반출</a:t>
                      </a:r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첨부파일</a:t>
                      </a:r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팀별 최종 승인자 설정</a:t>
                      </a:r>
                      <a:endParaRPr lang="ko-KR" altLang="en-US" sz="12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1,2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공장 파일서버 구축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사내 메신저 외 파일 첨부 차단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외부 클라우드 및 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USB 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차단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396731"/>
                  </a:ext>
                </a:extLst>
              </a:tr>
              <a:tr h="939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 </a:t>
                      </a:r>
                      <a:r>
                        <a:rPr kumimoji="0" lang="ko-KR" altLang="en-US" sz="1200" b="1" kern="1200" baseline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단말기 보안</a:t>
                      </a:r>
                      <a:endParaRPr kumimoji="0" lang="en-US" altLang="ko-KR" sz="1200" b="1" kern="1200" baseline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-. </a:t>
                      </a: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정보 유출 방지</a:t>
                      </a:r>
                      <a:endParaRPr kumimoji="0" lang="en-US" altLang="ko-KR" sz="12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-. </a:t>
                      </a: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핸드폰 카메라</a:t>
                      </a:r>
                      <a:r>
                        <a:rPr kumimoji="0" lang="en-US" altLang="ko-KR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녹취</a:t>
                      </a:r>
                      <a:r>
                        <a:rPr kumimoji="0" lang="en-US" altLang="ko-KR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화면캡쳐 차단 </a:t>
                      </a:r>
                      <a:endParaRPr kumimoji="0" lang="en-US" altLang="ko-KR" sz="12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보안구역 핸드폰 반입 금지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출퇴근시 단말기 카메라 차단 </a:t>
                      </a:r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ON,OFF</a:t>
                      </a: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본사 적용후 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VINA 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확산 적용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SGV </a:t>
                      </a:r>
                      <a:r>
                        <a:rPr lang="ko-KR" altLang="en-US" sz="1200" b="1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출퇴근 스피드 게이트 필요</a:t>
                      </a:r>
                      <a:endParaRPr lang="en-US" altLang="ko-KR" sz="1200" b="1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보안구역만 분리하여 적용</a:t>
                      </a:r>
                      <a:endParaRPr lang="en-US" altLang="ko-KR" sz="1200" b="1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외산 단말기 적용 유무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864213"/>
                  </a:ext>
                </a:extLst>
              </a:tr>
              <a:tr h="10124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262626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2688" marR="12688" marT="1268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YP</a:t>
                      </a:r>
                      <a:r>
                        <a:rPr kumimoji="0" lang="ko-KR" altLang="en-US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r>
                        <a:rPr kumimoji="0" lang="ko-KR" altLang="en-US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kumimoji="0" lang="en-US" altLang="ko-KR" sz="1400" b="1" baseline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7200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</a:t>
                      </a:r>
                      <a:r>
                        <a:rPr kumimoji="0" lang="ko-KR" altLang="en-US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社전용 서버실</a:t>
                      </a:r>
                      <a:r>
                        <a:rPr kumimoji="0" lang="en-US" altLang="ko-KR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7200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네트워크</a:t>
                      </a:r>
                      <a:endParaRPr kumimoji="0" lang="en-US" altLang="ko-KR" sz="1400" b="1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688" marR="12688" marT="1268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 전용 서버실 구축</a:t>
                      </a:r>
                      <a:endParaRPr kumimoji="0" lang="en-US" altLang="ko-KR" sz="12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 </a:t>
                      </a:r>
                      <a:r>
                        <a:rPr kumimoji="0" lang="ko-KR" altLang="en-US" sz="1200" b="1" kern="1200" baseline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전용 사무실 네트워크 분리</a:t>
                      </a:r>
                      <a:endParaRPr kumimoji="0" lang="en-US" altLang="ko-KR" sz="1200" b="1" kern="1200" baseline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 유무선 단말기 보안 적용</a:t>
                      </a:r>
                      <a:endParaRPr kumimoji="0" lang="en-US" altLang="ko-KR" sz="1200" b="1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서버실 단독 분리 </a:t>
                      </a:r>
                      <a:r>
                        <a:rPr lang="en-US" altLang="ko-KR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출입 내역 관리</a:t>
                      </a:r>
                      <a:endParaRPr lang="en-US" altLang="ko-KR" sz="1200" b="1" u="none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 u="none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서버실 인가된 인원외 출입 제한 </a:t>
                      </a:r>
                      <a:r>
                        <a:rPr lang="en-US" altLang="ko-KR" sz="1200" b="1" u="none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: CCTV</a:t>
                      </a:r>
                      <a:r>
                        <a:rPr lang="ko-KR" altLang="en-US" sz="1200" b="1" u="none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설치</a:t>
                      </a:r>
                      <a:endParaRPr lang="en-US" altLang="ko-KR" sz="1200" b="1" u="none" kern="120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사무공간 네트워크 분리 및 보안적용</a:t>
                      </a:r>
                      <a:endParaRPr lang="en-US" altLang="ko-KR" sz="1200" b="1" u="none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서버실 </a:t>
                      </a:r>
                      <a:r>
                        <a:rPr lang="en-US" altLang="ko-KR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설치</a:t>
                      </a:r>
                      <a:r>
                        <a:rPr lang="en-US" altLang="ko-KR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일정기간 보관</a:t>
                      </a:r>
                      <a:r>
                        <a:rPr lang="en-US" altLang="ko-KR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유선 </a:t>
                      </a:r>
                      <a:r>
                        <a:rPr lang="en-US" altLang="ko-KR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고정 </a:t>
                      </a:r>
                      <a:r>
                        <a:rPr lang="en-US" altLang="ko-KR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IP</a:t>
                      </a: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적용</a:t>
                      </a:r>
                      <a:endParaRPr lang="en-US" altLang="ko-KR" sz="1200" b="1" u="none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무선 </a:t>
                      </a:r>
                      <a:r>
                        <a:rPr lang="en-US" altLang="ko-KR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내외부 망분리</a:t>
                      </a:r>
                      <a:endParaRPr lang="en-US" altLang="ko-KR" sz="1200" b="1" u="none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103859"/>
                  </a:ext>
                </a:extLst>
              </a:tr>
              <a:tr h="8269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12688" marR="12688" marT="1268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YP</a:t>
                      </a:r>
                      <a:r>
                        <a:rPr kumimoji="0" lang="ko-KR" altLang="en-US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r>
                        <a:rPr kumimoji="0" lang="ko-KR" altLang="en-US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kumimoji="0" lang="en-US" altLang="ko-KR" sz="1400" b="1" baseline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7200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</a:t>
                      </a:r>
                      <a:r>
                        <a:rPr kumimoji="0" lang="ko-KR" altLang="en-US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社전용 서버 구축</a:t>
                      </a:r>
                      <a:endParaRPr kumimoji="0" lang="en-US" altLang="ko-KR" sz="1400" b="1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688" marR="12688" marT="1268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 </a:t>
                      </a:r>
                      <a:r>
                        <a:rPr kumimoji="0" lang="en-US" altLang="ko-KR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ERP,MES</a:t>
                      </a: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서버 기존 시스템과 완전 분리</a:t>
                      </a:r>
                      <a:endParaRPr kumimoji="0" lang="en-US" altLang="ko-KR" sz="12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 </a:t>
                      </a:r>
                      <a:r>
                        <a:rPr kumimoji="0" lang="en-US" altLang="ko-KR" sz="1200" b="1" baseline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I</a:t>
                      </a:r>
                      <a:r>
                        <a:rPr kumimoji="0" lang="ko-KR" altLang="en-US" sz="1200" b="1" baseline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社전용 </a:t>
                      </a:r>
                      <a:r>
                        <a:rPr kumimoji="0" lang="en-US" altLang="ko-KR" sz="1200" b="1" baseline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MES </a:t>
                      </a:r>
                      <a:r>
                        <a:rPr kumimoji="0" lang="ko-KR" altLang="en-US" sz="1200" b="1" baseline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서버 구축</a:t>
                      </a:r>
                      <a:endParaRPr kumimoji="0" lang="en-US" altLang="ko-KR" sz="1200" b="1" baseline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 타사 데이터 저장 금지</a:t>
                      </a:r>
                      <a:endParaRPr lang="en-US" altLang="ko-KR" sz="1200" b="1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0" lang="ko-KR" altLang="en-US" sz="1200" b="1" baseline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데이터베이스 완전 분리</a:t>
                      </a:r>
                      <a:endParaRPr kumimoji="0" lang="en-US" altLang="ko-KR" sz="1200" b="1" baseline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0" lang="en-US" altLang="ko-KR" sz="12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</a:t>
                      </a:r>
                      <a:r>
                        <a:rPr kumimoji="0" lang="ko-KR" altLang="en-US" sz="12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社 시스템과 연동 필수</a:t>
                      </a:r>
                      <a:endParaRPr kumimoji="0" lang="en-US" altLang="ko-KR" sz="1200" b="1" baseline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0" lang="en-US" altLang="ko-KR" sz="12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</a:t>
                      </a:r>
                      <a:r>
                        <a:rPr kumimoji="0" lang="ko-KR" altLang="en-US" sz="12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社 데이터외 불필요한 데이터 저장 금지</a:t>
                      </a:r>
                      <a:endParaRPr lang="en-US" altLang="ko-KR" sz="1200" b="1" u="none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인가된 인원외 서버 접속 불가</a:t>
                      </a:r>
                      <a:endParaRPr lang="en-US" altLang="ko-KR" sz="1200" b="1" u="none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0" lang="en-US" altLang="ko-KR" sz="12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</a:t>
                      </a:r>
                      <a:r>
                        <a:rPr kumimoji="0" lang="ko-KR" altLang="en-US" sz="12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社 전용 </a:t>
                      </a:r>
                      <a:r>
                        <a:rPr kumimoji="0" lang="en-US" altLang="ko-KR" sz="12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 </a:t>
                      </a:r>
                      <a:r>
                        <a:rPr kumimoji="0" lang="ko-KR" altLang="en-US" sz="12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구축</a:t>
                      </a:r>
                      <a:endParaRPr kumimoji="0" lang="en-US" altLang="ko-KR" sz="1200" b="1" baseline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0" lang="en-US" altLang="ko-KR" sz="12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</a:t>
                      </a:r>
                      <a:r>
                        <a:rPr kumimoji="0" lang="ko-KR" altLang="en-US" sz="12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社 </a:t>
                      </a:r>
                      <a:r>
                        <a:rPr kumimoji="0" lang="en-US" altLang="ko-KR" sz="12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Panda, Fox </a:t>
                      </a:r>
                      <a:r>
                        <a:rPr kumimoji="0" lang="ko-KR" altLang="en-US" sz="12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시스템 연동</a:t>
                      </a:r>
                      <a:endParaRPr lang="en-US" altLang="ko-KR" sz="1200" b="1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167445"/>
                  </a:ext>
                </a:extLst>
              </a:tr>
              <a:tr h="8269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  <a:endParaRPr lang="en-US" altLang="ko-KR" sz="1200" b="0" i="0" u="none" strike="noStrike" dirty="0">
                        <a:solidFill>
                          <a:srgbClr val="262626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2688" marR="12688" marT="1268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</a:t>
                      </a:r>
                      <a:r>
                        <a:rPr kumimoji="0" lang="ko-KR" altLang="en-US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社전용 설비</a:t>
                      </a:r>
                      <a:endParaRPr kumimoji="0" lang="en-US" altLang="ko-KR" sz="1400" b="1" baseline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7200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PLC </a:t>
                      </a:r>
                      <a:r>
                        <a:rPr kumimoji="0" lang="ko-KR" altLang="en-US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연동</a:t>
                      </a:r>
                      <a:endParaRPr kumimoji="0" lang="en-US" altLang="ko-KR" sz="1400" b="1" baseline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7200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모니터링</a:t>
                      </a:r>
                      <a:endParaRPr kumimoji="0" lang="en-US" altLang="ko-KR" sz="1400" b="1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688" marR="12688" marT="1268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 </a:t>
                      </a:r>
                      <a:r>
                        <a:rPr kumimoji="0" lang="ko-KR" altLang="en-US" sz="1200" b="1" kern="1200" baseline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전용 설비 </a:t>
                      </a:r>
                      <a:r>
                        <a:rPr kumimoji="0" lang="en-US" altLang="ko-KR" sz="1200" b="1" kern="1200" baseline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PLC </a:t>
                      </a:r>
                      <a:r>
                        <a:rPr kumimoji="0" lang="ko-KR" altLang="en-US" sz="1200" b="1" kern="1200" baseline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데이터 수집</a:t>
                      </a:r>
                      <a:endParaRPr kumimoji="0" lang="en-US" altLang="ko-KR" sz="1200" b="1" kern="1200" baseline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 </a:t>
                      </a:r>
                      <a:r>
                        <a:rPr kumimoji="0" lang="en-US" altLang="ko-KR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MES –</a:t>
                      </a: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</a:t>
                      </a:r>
                      <a:r>
                        <a:rPr kumimoji="0" lang="ko-KR" altLang="en-US" sz="12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社 시스템과 연동</a:t>
                      </a:r>
                      <a:endParaRPr kumimoji="0" lang="en-US" altLang="ko-KR" sz="1200" b="1" kern="1200" baseline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 설비 데이터 모니터링</a:t>
                      </a:r>
                      <a:endParaRPr lang="en-US" altLang="ko-KR" sz="1200" b="1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실시간 설비 데이터 수집</a:t>
                      </a:r>
                      <a:endParaRPr lang="en-US" altLang="ko-KR" sz="1200" b="1" u="none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 u="none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모니터링 및 </a:t>
                      </a:r>
                      <a:r>
                        <a:rPr kumimoji="0" lang="en-US" altLang="ko-KR" sz="1200" b="1" baseline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I</a:t>
                      </a:r>
                      <a:r>
                        <a:rPr kumimoji="0" lang="ko-KR" altLang="en-US" sz="1200" b="1" baseline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社 시스템과 연동</a:t>
                      </a:r>
                      <a:endParaRPr kumimoji="0" lang="en-US" altLang="ko-KR" sz="1200" b="1" baseline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0" lang="ko-KR" altLang="en-US" sz="1200" b="1" u="none" kern="1200" baseline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실시간 작업 현항 모니터링</a:t>
                      </a:r>
                      <a:endParaRPr lang="en-US" altLang="ko-KR" sz="1200" b="1" u="none" kern="120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설비 모니터링 화면 개발</a:t>
                      </a:r>
                      <a:endParaRPr lang="en-US" altLang="ko-KR" sz="1200" b="1" u="none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시스템 연동 </a:t>
                      </a:r>
                      <a:r>
                        <a:rPr lang="en-US" altLang="ko-KR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개발</a:t>
                      </a:r>
                      <a:endParaRPr lang="en-US" altLang="ko-KR" sz="1200" b="1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97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6328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7387C-C362-912A-BF77-CC3AEE43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B6CD9-1386-54C0-3D8B-120D56B4567E}"/>
              </a:ext>
            </a:extLst>
          </p:cNvPr>
          <p:cNvSpPr txBox="1"/>
          <p:nvPr/>
        </p:nvSpPr>
        <p:spPr>
          <a:xfrm>
            <a:off x="874683" y="259421"/>
            <a:ext cx="9831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latin typeface="+mj-ea"/>
                <a:ea typeface="+mj-ea"/>
              </a:rPr>
              <a:t>“</a:t>
            </a:r>
            <a:r>
              <a:rPr lang="ko-KR" altLang="en-US" sz="2800" b="1">
                <a:latin typeface="+mj-ea"/>
                <a:ea typeface="+mj-ea"/>
              </a:rPr>
              <a:t>출장보고</a:t>
            </a:r>
            <a:r>
              <a:rPr lang="en-US" altLang="ko-KR" sz="2800" b="1">
                <a:latin typeface="+mj-ea"/>
                <a:ea typeface="+mj-ea"/>
              </a:rPr>
              <a:t>”</a:t>
            </a:r>
            <a:endParaRPr lang="ko-KR" altLang="en-US" sz="2800" b="1" dirty="0">
              <a:latin typeface="+mj-ea"/>
              <a:ea typeface="+mj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DBEEB8-A0BC-677E-37AE-E9D6DE791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760297"/>
              </p:ext>
            </p:extLst>
          </p:nvPr>
        </p:nvGraphicFramePr>
        <p:xfrm>
          <a:off x="207712" y="811779"/>
          <a:ext cx="11577889" cy="4880508"/>
        </p:xfrm>
        <a:graphic>
          <a:graphicData uri="http://schemas.openxmlformats.org/drawingml/2006/table">
            <a:tbl>
              <a:tblPr/>
              <a:tblGrid>
                <a:gridCol w="451994">
                  <a:extLst>
                    <a:ext uri="{9D8B030D-6E8A-4147-A177-3AD203B41FA5}">
                      <a16:colId xmlns:a16="http://schemas.microsoft.com/office/drawing/2014/main" val="261393272"/>
                    </a:ext>
                  </a:extLst>
                </a:gridCol>
                <a:gridCol w="1603203">
                  <a:extLst>
                    <a:ext uri="{9D8B030D-6E8A-4147-A177-3AD203B41FA5}">
                      <a16:colId xmlns:a16="http://schemas.microsoft.com/office/drawing/2014/main" val="1350997835"/>
                    </a:ext>
                  </a:extLst>
                </a:gridCol>
                <a:gridCol w="3602182">
                  <a:extLst>
                    <a:ext uri="{9D8B030D-6E8A-4147-A177-3AD203B41FA5}">
                      <a16:colId xmlns:a16="http://schemas.microsoft.com/office/drawing/2014/main" val="1834333404"/>
                    </a:ext>
                  </a:extLst>
                </a:gridCol>
                <a:gridCol w="3306618">
                  <a:extLst>
                    <a:ext uri="{9D8B030D-6E8A-4147-A177-3AD203B41FA5}">
                      <a16:colId xmlns:a16="http://schemas.microsoft.com/office/drawing/2014/main" val="3660365841"/>
                    </a:ext>
                  </a:extLst>
                </a:gridCol>
                <a:gridCol w="2613892">
                  <a:extLst>
                    <a:ext uri="{9D8B030D-6E8A-4147-A177-3AD203B41FA5}">
                      <a16:colId xmlns:a16="http://schemas.microsoft.com/office/drawing/2014/main" val="1333287086"/>
                    </a:ext>
                  </a:extLst>
                </a:gridCol>
              </a:tblGrid>
              <a:tr h="2504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ea"/>
                          <a:ea typeface="+mj-ea"/>
                        </a:rPr>
                        <a:t>NO</a:t>
                      </a:r>
                    </a:p>
                  </a:txBody>
                  <a:tcPr marL="12688" marR="12688" marT="1268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55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+mj-ea"/>
                          <a:ea typeface="+mj-ea"/>
                        </a:rPr>
                        <a:t>항목</a:t>
                      </a:r>
                      <a:endParaRPr lang="ko-KR" altLang="en-US" sz="1200" b="1" i="0" u="none" strike="noStrike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2688" marR="12688" marT="1268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55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+mj-ea"/>
                          <a:ea typeface="+mj-ea"/>
                        </a:rPr>
                        <a:t>내용</a:t>
                      </a:r>
                      <a:endParaRPr lang="ko-KR" alt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2688" marR="12688" marT="1268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55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+mj-ea"/>
                          <a:ea typeface="+mj-ea"/>
                        </a:rPr>
                        <a:t>상세내용</a:t>
                      </a:r>
                      <a:endParaRPr lang="ko-KR" alt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2688" marR="12688" marT="1268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55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marL="12688" marR="12688" marT="1268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5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614534"/>
                  </a:ext>
                </a:extLst>
              </a:tr>
              <a:tr h="960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  <a:endParaRPr lang="en-US" altLang="ko-KR" sz="1200" b="0" i="0" u="none" strike="noStrike" dirty="0">
                        <a:solidFill>
                          <a:srgbClr val="262626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2688" marR="12688" marT="1268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MES</a:t>
                      </a:r>
                      <a:r>
                        <a:rPr kumimoji="0" lang="ko-KR" altLang="en-US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고도화</a:t>
                      </a:r>
                      <a:endParaRPr kumimoji="0" lang="en-US" altLang="ko-KR" sz="1400" b="1" baseline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688" marR="12688" marT="1268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 모듈 개선 </a:t>
                      </a:r>
                      <a:r>
                        <a:rPr kumimoji="0" lang="en-US" altLang="ko-KR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 항목</a:t>
                      </a:r>
                      <a:endParaRPr kumimoji="0" lang="en-US" altLang="ko-KR" sz="12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 </a:t>
                      </a:r>
                      <a:r>
                        <a:rPr kumimoji="0" lang="en-US" altLang="ko-KR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QR </a:t>
                      </a: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마킹 </a:t>
                      </a:r>
                      <a:r>
                        <a:rPr kumimoji="0" lang="en-US" altLang="ko-KR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항목</a:t>
                      </a:r>
                      <a:endParaRPr kumimoji="0" lang="en-US" altLang="ko-KR" sz="12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 </a:t>
                      </a:r>
                      <a:r>
                        <a:rPr kumimoji="0" lang="en-US" altLang="ko-KR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UTG</a:t>
                      </a: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유효기간</a:t>
                      </a:r>
                      <a:r>
                        <a:rPr kumimoji="0" lang="en-US" altLang="ko-KR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ERP I/F </a:t>
                      </a: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항목등</a:t>
                      </a:r>
                      <a:endParaRPr kumimoji="0" lang="en-US" altLang="ko-KR" sz="12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투입자재 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LOSS 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환입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QC 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진행 후 창고 인수인계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(I/F)</a:t>
                      </a: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재고이동 시점 변경 필요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공수 재산정 진행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업체 견적 진행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최우선순위 진행 필요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858886"/>
                  </a:ext>
                </a:extLst>
              </a:tr>
              <a:tr h="10083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endParaRPr lang="en-US" altLang="ko-KR" sz="1200" b="0" i="0" u="none" strike="noStrike" dirty="0">
                        <a:solidFill>
                          <a:srgbClr val="262626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2688" marR="12688" marT="1268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SIFLEX </a:t>
                      </a:r>
                      <a:r>
                        <a:rPr kumimoji="0" lang="ko-KR" altLang="en-US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업체방문</a:t>
                      </a:r>
                      <a:endParaRPr kumimoji="0" lang="en-US" altLang="ko-KR" sz="1400" b="1" baseline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7200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벤치마킹</a:t>
                      </a:r>
                      <a:r>
                        <a:rPr kumimoji="0" lang="en-US" altLang="ko-KR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en-US" altLang="ko-KR" sz="1400" b="1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688" marR="12688" marT="1268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 시스템 추가 도입</a:t>
                      </a:r>
                      <a:endParaRPr kumimoji="0" lang="en-US" altLang="ko-KR" sz="12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 보안 특히 사항</a:t>
                      </a:r>
                      <a:endParaRPr kumimoji="0" lang="en-US" altLang="ko-KR" sz="12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 시스템 연동 항목 및 추가 개발 내용</a:t>
                      </a:r>
                      <a:endParaRPr kumimoji="0" lang="en-US" altLang="ko-KR" sz="1200" b="1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설비 </a:t>
                      </a:r>
                      <a:r>
                        <a:rPr lang="en-US" altLang="ko-KR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PLC </a:t>
                      </a: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연동</a:t>
                      </a:r>
                      <a:r>
                        <a:rPr lang="en-US" altLang="ko-KR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(I</a:t>
                      </a: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社 전용설비</a:t>
                      </a:r>
                      <a:r>
                        <a:rPr lang="en-US" altLang="ko-KR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우선</a:t>
                      </a:r>
                      <a:endParaRPr lang="en-US" altLang="ko-KR" sz="1200" b="1" u="none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본사 설비 우선 진행</a:t>
                      </a:r>
                      <a:endParaRPr lang="en-US" altLang="ko-KR" sz="1200" b="1" u="none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PLC </a:t>
                      </a: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데이터 수집용 프로그램 개발</a:t>
                      </a:r>
                      <a:endParaRPr lang="en-US" altLang="ko-KR" sz="1200" b="1" u="none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endParaRPr lang="en-US" altLang="ko-KR" sz="1200" b="1" u="none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103859"/>
                  </a:ext>
                </a:extLst>
              </a:tr>
              <a:tr h="14979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endParaRPr lang="en-US" altLang="ko-KR" sz="1200" b="0" i="0" u="none" strike="noStrike" dirty="0">
                        <a:solidFill>
                          <a:srgbClr val="262626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2688" marR="12688" marT="1268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근태관리 시스템 개발</a:t>
                      </a:r>
                      <a:r>
                        <a:rPr kumimoji="0" lang="en-US" altLang="ko-KR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kumimoji="0" lang="ko-KR" altLang="en-US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테스트</a:t>
                      </a:r>
                      <a:endParaRPr kumimoji="0" lang="en-US" altLang="ko-KR" sz="1400" b="1" baseline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688" marR="12688" marT="1268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 인사 근태관리 시스템 개발</a:t>
                      </a:r>
                      <a:r>
                        <a:rPr kumimoji="0" lang="en-US" altLang="ko-KR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본사 개발 완료</a:t>
                      </a:r>
                      <a:r>
                        <a:rPr kumimoji="0" lang="en-US" altLang="ko-KR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 </a:t>
                      </a:r>
                      <a:r>
                        <a:rPr kumimoji="0" lang="ko-KR" altLang="en-US" sz="1200" b="1" kern="1200" baseline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신규 근태기 도입완료 후 실시간 근태 수집</a:t>
                      </a:r>
                      <a:endParaRPr kumimoji="0" lang="en-US" altLang="ko-KR" sz="1200" b="1" kern="1200" baseline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 근태 완료후 급여계산 추가 개발</a:t>
                      </a:r>
                      <a:endParaRPr lang="en-US" altLang="ko-KR" sz="1200" b="1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 u="none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일별</a:t>
                      </a:r>
                      <a:r>
                        <a:rPr lang="en-US" altLang="ko-KR" sz="1200" b="1" u="none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u="none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주별</a:t>
                      </a:r>
                      <a:r>
                        <a:rPr lang="en-US" altLang="ko-KR" sz="1200" b="1" u="none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u="none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월별 인원관리</a:t>
                      </a:r>
                      <a:endParaRPr lang="en-US" altLang="ko-KR" sz="1200" b="1" u="none" kern="120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1" u="none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QC, YP</a:t>
                      </a:r>
                      <a:r>
                        <a:rPr lang="ko-KR" altLang="en-US" sz="1200" b="1" u="none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 근태 실시간 수집</a:t>
                      </a:r>
                      <a:endParaRPr lang="en-US" altLang="ko-KR" sz="1200" b="1" u="none" kern="120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근태 데이터 기반 급여계산 </a:t>
                      </a:r>
                      <a:r>
                        <a:rPr lang="en-US" altLang="ko-KR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차 개발 예정</a:t>
                      </a:r>
                      <a:endParaRPr lang="en-US" altLang="ko-KR" sz="1200" b="1" u="none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근태 수집시 출퇴근 시간 명확한 분리 필요</a:t>
                      </a:r>
                      <a:r>
                        <a:rPr lang="en-US" altLang="ko-KR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현재 출퇴근 기기 동일</a:t>
                      </a:r>
                      <a:r>
                        <a:rPr lang="en-US" altLang="ko-KR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급여계산까지 본사에서 개발 진행</a:t>
                      </a:r>
                      <a:endParaRPr lang="en-US" altLang="ko-KR" sz="1200" b="1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167445"/>
                  </a:ext>
                </a:extLst>
              </a:tr>
              <a:tr h="10083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262626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  <a:endParaRPr lang="en-US" altLang="ko-KR" sz="1200" b="0" i="0" u="none" strike="noStrike" dirty="0">
                        <a:solidFill>
                          <a:srgbClr val="262626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2688" marR="12688" marT="1268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추가 개발</a:t>
                      </a:r>
                      <a:r>
                        <a:rPr kumimoji="0" lang="en-US" altLang="ko-KR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7200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관리항목</a:t>
                      </a:r>
                      <a:endParaRPr kumimoji="0" lang="en-US" altLang="ko-KR" sz="1400" b="1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688" marR="12688" marT="1268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 슬리팅 내외부 발주진행 발주서 출력 화면 개발</a:t>
                      </a:r>
                      <a:endParaRPr kumimoji="0" lang="en-US" altLang="ko-KR" sz="1200" b="1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 </a:t>
                      </a:r>
                      <a:r>
                        <a:rPr kumimoji="0" lang="ko-KR" altLang="en-US" sz="1200" b="1" kern="1200" baseline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정품 </a:t>
                      </a:r>
                      <a:r>
                        <a:rPr kumimoji="0" lang="en-US" altLang="ko-KR" sz="1200" b="1" kern="1200" baseline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S/W </a:t>
                      </a:r>
                      <a:r>
                        <a:rPr kumimoji="0" lang="ko-KR" altLang="en-US" sz="1200" b="1" kern="1200" baseline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관리</a:t>
                      </a:r>
                      <a:endParaRPr kumimoji="0" lang="en-US" altLang="ko-KR" sz="1200" b="1" kern="1200" baseline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7200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b="1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● 데이터 백업용 장비 도입</a:t>
                      </a:r>
                      <a:endParaRPr lang="en-US" altLang="ko-KR" sz="1200" b="1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정품 </a:t>
                      </a:r>
                      <a:r>
                        <a:rPr lang="en-US" altLang="ko-KR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S/W </a:t>
                      </a: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 권장</a:t>
                      </a:r>
                      <a:endParaRPr lang="en-US" altLang="ko-KR" sz="1200" b="1" u="none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en-US" altLang="ko-KR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1,2</a:t>
                      </a: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차 백업 장비 도입</a:t>
                      </a:r>
                      <a:endParaRPr lang="en-US" altLang="ko-KR" sz="1200" b="1" u="none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QV : C</a:t>
                      </a: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동 서버실</a:t>
                      </a:r>
                      <a:r>
                        <a:rPr lang="en-US" altLang="ko-KR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YP B</a:t>
                      </a: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동 </a:t>
                      </a:r>
                      <a:r>
                        <a:rPr lang="en-US" altLang="ko-KR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A</a:t>
                      </a: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동 서버실</a:t>
                      </a:r>
                      <a:br>
                        <a:rPr lang="en-US" altLang="ko-KR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각각 </a:t>
                      </a:r>
                      <a:r>
                        <a:rPr lang="en-US" altLang="ko-KR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차 백업 장비 도입</a:t>
                      </a:r>
                      <a:endParaRPr lang="en-US" altLang="ko-KR" sz="1200" b="1" u="none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 u="none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파일서버등</a:t>
                      </a:r>
                      <a:r>
                        <a:rPr lang="en-US" altLang="ko-KR" sz="1200" b="1" u="none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u="none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전문 백업 장비 도입</a:t>
                      </a:r>
                      <a:endParaRPr lang="en-US" altLang="ko-KR" sz="1200" b="1" u="none" kern="120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43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1200" b="1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보안교육 자료</a:t>
                      </a:r>
                      <a:endParaRPr lang="en-US" altLang="ko-KR" sz="1200" b="1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97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6467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8700B-C058-E3A6-3AB8-8077B455F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4">
            <a:extLst>
              <a:ext uri="{FF2B5EF4-FFF2-40B4-BE49-F238E27FC236}">
                <a16:creationId xmlns:a16="http://schemas.microsoft.com/office/drawing/2014/main" id="{B391B1FC-5A3A-5481-9DB3-62B5A9C0BF16}"/>
              </a:ext>
            </a:extLst>
          </p:cNvPr>
          <p:cNvSpPr txBox="1">
            <a:spLocks/>
          </p:cNvSpPr>
          <p:nvPr/>
        </p:nvSpPr>
        <p:spPr>
          <a:xfrm>
            <a:off x="58192" y="657216"/>
            <a:ext cx="7200000" cy="295873"/>
          </a:xfrm>
          <a:prstGeom prst="rect">
            <a:avLst/>
          </a:prstGeom>
        </p:spPr>
        <p:txBody>
          <a:bodyPr/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 spc="0" baseline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400">
                <a:latin typeface="+mn-ea"/>
                <a:ea typeface="+mn-ea"/>
              </a:rPr>
              <a:t> 1-1. </a:t>
            </a:r>
            <a:r>
              <a:rPr lang="ko-KR" altLang="en-US" sz="1400">
                <a:latin typeface="+mn-ea"/>
                <a:ea typeface="+mn-ea"/>
              </a:rPr>
              <a:t>그룹웨어 변경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EF70E0CF-8C25-FAA4-047F-082AE801BABB}"/>
              </a:ext>
            </a:extLst>
          </p:cNvPr>
          <p:cNvSpPr txBox="1">
            <a:spLocks/>
          </p:cNvSpPr>
          <p:nvPr/>
        </p:nvSpPr>
        <p:spPr>
          <a:xfrm>
            <a:off x="5907561" y="6492044"/>
            <a:ext cx="358405" cy="21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2A6665-3514-4948-8E09-39272CC142EA}" type="slidenum">
              <a:rPr lang="ko-KR" altLang="en-US" smtClean="0">
                <a:latin typeface="+mn-ea"/>
              </a:rPr>
              <a:pPr/>
              <a:t>5</a:t>
            </a:fld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EA861D-246C-F9D9-1A80-BB65FC2822C4}"/>
              </a:ext>
            </a:extLst>
          </p:cNvPr>
          <p:cNvSpPr txBox="1"/>
          <p:nvPr/>
        </p:nvSpPr>
        <p:spPr>
          <a:xfrm>
            <a:off x="96256" y="38100"/>
            <a:ext cx="9260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1. </a:t>
            </a:r>
            <a:r>
              <a:rPr lang="ko-KR" altLang="en-US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정보보안</a:t>
            </a:r>
            <a:endParaRPr lang="en-US" altLang="ko-KR" sz="1600" b="1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C9530CA-99A5-A82A-5CA0-2DBB7FC05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610114"/>
              </p:ext>
            </p:extLst>
          </p:nvPr>
        </p:nvGraphicFramePr>
        <p:xfrm>
          <a:off x="251519" y="959208"/>
          <a:ext cx="11506378" cy="5487224"/>
        </p:xfrm>
        <a:graphic>
          <a:graphicData uri="http://schemas.openxmlformats.org/drawingml/2006/table">
            <a:tbl>
              <a:tblPr/>
              <a:tblGrid>
                <a:gridCol w="608413">
                  <a:extLst>
                    <a:ext uri="{9D8B030D-6E8A-4147-A177-3AD203B41FA5}">
                      <a16:colId xmlns:a16="http://schemas.microsoft.com/office/drawing/2014/main" val="2572971437"/>
                    </a:ext>
                  </a:extLst>
                </a:gridCol>
                <a:gridCol w="2289668">
                  <a:extLst>
                    <a:ext uri="{9D8B030D-6E8A-4147-A177-3AD203B41FA5}">
                      <a16:colId xmlns:a16="http://schemas.microsoft.com/office/drawing/2014/main" val="2887588538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836286669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5804216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436990157"/>
                    </a:ext>
                  </a:extLst>
                </a:gridCol>
                <a:gridCol w="2863279">
                  <a:extLst>
                    <a:ext uri="{9D8B030D-6E8A-4147-A177-3AD203B41FA5}">
                      <a16:colId xmlns:a16="http://schemas.microsoft.com/office/drawing/2014/main" val="3228047741"/>
                    </a:ext>
                  </a:extLst>
                </a:gridCol>
              </a:tblGrid>
              <a:tr h="38006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ko-KR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099435"/>
                  </a:ext>
                </a:extLst>
              </a:tr>
              <a:tr h="400499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비교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운영환경</a:t>
                      </a: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(Server)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메일서버 구조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단독형</a:t>
                      </a:r>
                      <a:endParaRPr lang="en-US" altLang="ko-KR" sz="12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공유형</a:t>
                      </a:r>
                      <a:endParaRPr lang="en-US" altLang="ko-KR" sz="12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하이웍스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단독형 지원 불가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1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인실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다인실 차이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3223320"/>
                  </a:ext>
                </a:extLst>
              </a:tr>
              <a:tr h="4004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1200" b="1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커스터마이징</a:t>
                      </a:r>
                      <a:r>
                        <a:rPr lang="en-US" altLang="ko-KR" sz="1200" b="1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(Customizing)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그룹웨어 기능</a:t>
                      </a: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설정</a:t>
                      </a: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디자인 변경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60128"/>
                  </a:ext>
                </a:extLst>
              </a:tr>
              <a:tr h="4004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메일보안 설정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메일 정책 설정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하이웍스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외부메일 전체 설정만 가능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035310"/>
                  </a:ext>
                </a:extLst>
              </a:tr>
              <a:tr h="4004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승인메일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필터에 의한 메일 승인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68910"/>
                  </a:ext>
                </a:extLst>
              </a:tr>
              <a:tr h="4004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저장용량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메일 저장 용량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제한</a:t>
                      </a:r>
                      <a:endParaRPr lang="en-US" altLang="ko-KR" sz="12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사용량에 따라 증설</a:t>
                      </a:r>
                      <a:r>
                        <a:rPr lang="en-US" altLang="ko-KR" sz="1200" b="1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무제한</a:t>
                      </a:r>
                      <a:endParaRPr lang="en-US" altLang="ko-KR" sz="12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666847"/>
                  </a:ext>
                </a:extLst>
              </a:tr>
              <a:tr h="3056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개별설정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계정별 모바일 사용 제한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480735"/>
                  </a:ext>
                </a:extLst>
              </a:tr>
              <a:tr h="279899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171450" indent="-171450" algn="l" rtl="0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메일 보안을 해야 하는 이유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rtl="0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회사 및 고객의 기밀 정보 보호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비즈니스 평판유지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보안 조치를 포함하여 기업의 잠재적인 신뢰도 손상 방지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rtl="0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무단 액세스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데이터 유출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악의적인 활동으로 부터 보호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rtl="0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</a:pP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rtl="0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현재의 공유형 그룹웨어로는 메일을 통한 데이터 유출 차단에 한계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보안 필터 적용 불가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indent="-171450" algn="l" rtl="0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단독형 그룹웨어를 구축하고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메일 수발신 정책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보안필터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을 적용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승인 메일을 통한 외부 발신 메일에 대한 보안을 강화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rtl="0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rtl="0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단독형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메일 총 용량의 제한이 발생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사용량에 따라 증설이 가능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-&gt; 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첨부파일 용량 관리</a:t>
                      </a:r>
                      <a:endParaRPr lang="en-US" altLang="ko-KR" sz="12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rtl="0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</a:pP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rtl="0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기존 메일 백업 및 중앙서버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파일서버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에 보관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rtl="0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</a:pP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rtl="0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사내 모든 문서 보안을 위해 전임직원의 인식 개선 필요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분기별 보안교육 실시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266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662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BBF42-9E8D-3C98-5139-439EDB4DE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4">
            <a:extLst>
              <a:ext uri="{FF2B5EF4-FFF2-40B4-BE49-F238E27FC236}">
                <a16:creationId xmlns:a16="http://schemas.microsoft.com/office/drawing/2014/main" id="{D58231C0-F17D-9E04-9DA5-AE962D1A1F03}"/>
              </a:ext>
            </a:extLst>
          </p:cNvPr>
          <p:cNvSpPr txBox="1">
            <a:spLocks/>
          </p:cNvSpPr>
          <p:nvPr/>
        </p:nvSpPr>
        <p:spPr>
          <a:xfrm>
            <a:off x="58192" y="657216"/>
            <a:ext cx="7200000" cy="295873"/>
          </a:xfrm>
          <a:prstGeom prst="rect">
            <a:avLst/>
          </a:prstGeom>
        </p:spPr>
        <p:txBody>
          <a:bodyPr/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 spc="0" baseline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400">
                <a:latin typeface="+mn-ea"/>
                <a:ea typeface="+mn-ea"/>
              </a:rPr>
              <a:t> 1-2. </a:t>
            </a:r>
            <a:r>
              <a:rPr lang="ko-KR" altLang="en-US" sz="1400">
                <a:latin typeface="+mn-ea"/>
                <a:ea typeface="+mn-ea"/>
              </a:rPr>
              <a:t>그룹웨어 재구축안</a:t>
            </a:r>
            <a:r>
              <a:rPr lang="en-US" altLang="ko-KR" sz="1400">
                <a:latin typeface="+mn-ea"/>
                <a:ea typeface="+mn-ea"/>
              </a:rPr>
              <a:t>(</a:t>
            </a:r>
            <a:r>
              <a:rPr lang="ko-KR" altLang="en-US" sz="1400">
                <a:latin typeface="+mn-ea"/>
                <a:ea typeface="+mn-ea"/>
              </a:rPr>
              <a:t>단독형 구축</a:t>
            </a:r>
            <a:r>
              <a:rPr lang="en-US" altLang="ko-KR" sz="1400">
                <a:latin typeface="+mn-ea"/>
                <a:ea typeface="+mn-ea"/>
              </a:rPr>
              <a:t>)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28FFAE2F-BB71-874A-FDB8-DA18C1A0820D}"/>
              </a:ext>
            </a:extLst>
          </p:cNvPr>
          <p:cNvSpPr txBox="1">
            <a:spLocks/>
          </p:cNvSpPr>
          <p:nvPr/>
        </p:nvSpPr>
        <p:spPr>
          <a:xfrm>
            <a:off x="5907561" y="6492044"/>
            <a:ext cx="358405" cy="21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2A6665-3514-4948-8E09-39272CC142EA}" type="slidenum">
              <a:rPr lang="ko-KR" altLang="en-US" smtClean="0">
                <a:latin typeface="+mn-ea"/>
              </a:rPr>
              <a:pPr/>
              <a:t>6</a:t>
            </a:fld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23051B-78B7-E9C8-2D1D-D54E9ACD3655}"/>
              </a:ext>
            </a:extLst>
          </p:cNvPr>
          <p:cNvSpPr txBox="1"/>
          <p:nvPr/>
        </p:nvSpPr>
        <p:spPr>
          <a:xfrm>
            <a:off x="96256" y="38100"/>
            <a:ext cx="9260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1. </a:t>
            </a:r>
            <a:r>
              <a:rPr lang="ko-KR" altLang="en-US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정보보안</a:t>
            </a:r>
            <a:endParaRPr lang="en-US" altLang="ko-KR" sz="1600" b="1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30EBAFA-2337-A9E9-778B-EF6DF815F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007471"/>
              </p:ext>
            </p:extLst>
          </p:nvPr>
        </p:nvGraphicFramePr>
        <p:xfrm>
          <a:off x="251519" y="961334"/>
          <a:ext cx="11414008" cy="5345331"/>
        </p:xfrm>
        <a:graphic>
          <a:graphicData uri="http://schemas.openxmlformats.org/drawingml/2006/table">
            <a:tbl>
              <a:tblPr/>
              <a:tblGrid>
                <a:gridCol w="454893">
                  <a:extLst>
                    <a:ext uri="{9D8B030D-6E8A-4147-A177-3AD203B41FA5}">
                      <a16:colId xmlns:a16="http://schemas.microsoft.com/office/drawing/2014/main" val="2572971437"/>
                    </a:ext>
                  </a:extLst>
                </a:gridCol>
                <a:gridCol w="1011552">
                  <a:extLst>
                    <a:ext uri="{9D8B030D-6E8A-4147-A177-3AD203B41FA5}">
                      <a16:colId xmlns:a16="http://schemas.microsoft.com/office/drawing/2014/main" val="2887588538"/>
                    </a:ext>
                  </a:extLst>
                </a:gridCol>
                <a:gridCol w="923636">
                  <a:extLst>
                    <a:ext uri="{9D8B030D-6E8A-4147-A177-3AD203B41FA5}">
                      <a16:colId xmlns:a16="http://schemas.microsoft.com/office/drawing/2014/main" val="258042166"/>
                    </a:ext>
                  </a:extLst>
                </a:gridCol>
                <a:gridCol w="3509818">
                  <a:extLst>
                    <a:ext uri="{9D8B030D-6E8A-4147-A177-3AD203B41FA5}">
                      <a16:colId xmlns:a16="http://schemas.microsoft.com/office/drawing/2014/main" val="3869243155"/>
                    </a:ext>
                  </a:extLst>
                </a:gridCol>
                <a:gridCol w="5514109">
                  <a:extLst>
                    <a:ext uri="{9D8B030D-6E8A-4147-A177-3AD203B41FA5}">
                      <a16:colId xmlns:a16="http://schemas.microsoft.com/office/drawing/2014/main" val="4175928941"/>
                    </a:ext>
                  </a:extLst>
                </a:gridCol>
              </a:tblGrid>
              <a:tr h="294811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lang="ko-KR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추진 내용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099435"/>
                  </a:ext>
                </a:extLst>
              </a:tr>
              <a:tr h="561169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메일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용량 제한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메일 용량 제한</a:t>
                      </a: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기본 용량 </a:t>
                      </a: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5Gb)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기존 메일서버 일정기간 유지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최대 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algn="l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. 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신규그룹웨어 오픈 시점부터 기존 하이웍스 메일 수발신 불가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3223320"/>
                  </a:ext>
                </a:extLst>
              </a:tr>
              <a:tr h="8417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메일백업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기존 메일 백업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-. 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하이웍스에서 메일 폴더별 백업 신청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아웃룩으로 받은 편지함 백업</a:t>
                      </a:r>
                      <a:endParaRPr lang="en-US" altLang="ko-KR" sz="11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아웃룩 개인별 메일 폴더 백업 불가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매뉴얼 배포 및 교육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977652"/>
                  </a:ext>
                </a:extLst>
              </a:tr>
              <a:tr h="5611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메일이전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개인별 메일 이관</a:t>
                      </a: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재공 용량 범위</a:t>
                      </a: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-. 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신규 그룹웨어에서 받는 메일 연동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이전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algn="l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매뉴얼 배포 및 교육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438110"/>
                  </a:ext>
                </a:extLst>
              </a:tr>
              <a:tr h="5611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메일 승인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승인 메일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개별</a:t>
                      </a: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지정 필터별 승인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승인자 지정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-. 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전체 필터 적용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, sumsung.com 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으로 보내는 모든 메일 승인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algn="l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팀별 승인 필터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프로세스 적용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승인자 설정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0441440"/>
                  </a:ext>
                </a:extLst>
              </a:tr>
              <a:tr h="5611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메일 보관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수발신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메일 보관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수발신 모든 메일 암호화</a:t>
                      </a: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압축 보관</a:t>
                      </a: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퇴사자 메일 자동 보관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모든 메일 보관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동의서 서명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761041"/>
                  </a:ext>
                </a:extLst>
              </a:tr>
              <a:tr h="5611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전자결제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결제문서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전자결제 양식 작성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-. 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결제 문서 양식 작성</a:t>
                      </a:r>
                      <a:endParaRPr lang="en-US" altLang="ko-KR" sz="11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기존 전자결제 문서 백업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이관 불가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사용 플렛폼이 다름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687852"/>
                  </a:ext>
                </a:extLst>
              </a:tr>
              <a:tr h="5611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 연동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결제연동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전표 및 근태 정보 연동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세콤 근태 연동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전표 전자결제 연동 추가 개발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122910"/>
                  </a:ext>
                </a:extLst>
              </a:tr>
              <a:tr h="8417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보안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메일 보안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계정별 모바일 사용 유무 설정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지정된 </a:t>
                      </a: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에서만 그룹웨어 사용</a:t>
                      </a: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 유출 방지</a:t>
                      </a: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모든 계정의 접속 로그 기록 보관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특정 계정 보안설정</a:t>
                      </a: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모바일 기기 접속 불가</a:t>
                      </a: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algn="l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허가된 </a:t>
                      </a: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에서만 그룹웨어 접속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717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934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6E53E-E8E4-6C86-CC16-262450993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26B9C76-14F7-9884-5E65-C51F5C2ED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002610"/>
              </p:ext>
            </p:extLst>
          </p:nvPr>
        </p:nvGraphicFramePr>
        <p:xfrm>
          <a:off x="251519" y="933623"/>
          <a:ext cx="11700338" cy="5558420"/>
        </p:xfrm>
        <a:graphic>
          <a:graphicData uri="http://schemas.openxmlformats.org/drawingml/2006/table">
            <a:tbl>
              <a:tblPr/>
              <a:tblGrid>
                <a:gridCol w="413499">
                  <a:extLst>
                    <a:ext uri="{9D8B030D-6E8A-4147-A177-3AD203B41FA5}">
                      <a16:colId xmlns:a16="http://schemas.microsoft.com/office/drawing/2014/main" val="2572971437"/>
                    </a:ext>
                  </a:extLst>
                </a:gridCol>
                <a:gridCol w="1739515">
                  <a:extLst>
                    <a:ext uri="{9D8B030D-6E8A-4147-A177-3AD203B41FA5}">
                      <a16:colId xmlns:a16="http://schemas.microsoft.com/office/drawing/2014/main" val="2887588538"/>
                    </a:ext>
                  </a:extLst>
                </a:gridCol>
                <a:gridCol w="1739515">
                  <a:extLst>
                    <a:ext uri="{9D8B030D-6E8A-4147-A177-3AD203B41FA5}">
                      <a16:colId xmlns:a16="http://schemas.microsoft.com/office/drawing/2014/main" val="258042166"/>
                    </a:ext>
                  </a:extLst>
                </a:gridCol>
                <a:gridCol w="1739515">
                  <a:extLst>
                    <a:ext uri="{9D8B030D-6E8A-4147-A177-3AD203B41FA5}">
                      <a16:colId xmlns:a16="http://schemas.microsoft.com/office/drawing/2014/main" val="1444878897"/>
                    </a:ext>
                  </a:extLst>
                </a:gridCol>
                <a:gridCol w="5116945">
                  <a:extLst>
                    <a:ext uri="{9D8B030D-6E8A-4147-A177-3AD203B41FA5}">
                      <a16:colId xmlns:a16="http://schemas.microsoft.com/office/drawing/2014/main" val="2604349263"/>
                    </a:ext>
                  </a:extLst>
                </a:gridCol>
                <a:gridCol w="951349">
                  <a:extLst>
                    <a:ext uri="{9D8B030D-6E8A-4147-A177-3AD203B41FA5}">
                      <a16:colId xmlns:a16="http://schemas.microsoft.com/office/drawing/2014/main" val="3869243155"/>
                    </a:ext>
                  </a:extLst>
                </a:gridCol>
              </a:tblGrid>
              <a:tr h="22464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문서관리 프로세스</a:t>
                      </a:r>
                      <a:endParaRPr lang="ko-KR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099435"/>
                  </a:ext>
                </a:extLst>
              </a:tr>
              <a:tr h="224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메일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PC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문서중앙화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417218"/>
                  </a:ext>
                </a:extLst>
              </a:tr>
              <a:tr h="510913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PC</a:t>
                      </a: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에서 생성되는 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모든 문서는 중앙 서버에 자동 보관</a:t>
                      </a:r>
                      <a:endParaRPr lang="en-US" altLang="ko-KR" sz="11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lvl="0" indent="-1714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Ø"/>
                      </a:pP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lvl="0" indent="-1714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Ø"/>
                      </a:pP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lvl="0" indent="-1714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메일 첨부파일 오픈</a:t>
                      </a:r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저장시 자동으로 서버에 저장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lvl="0" indent="-1714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Ø"/>
                      </a:pP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lvl="0" indent="-1714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Ø"/>
                      </a:pP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lvl="0" indent="-1714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중앙 서버에 있는 문서 반출시 승인 요청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lvl="0" indent="-1714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승인된 문서는 서버의 반출함으로 이동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lvl="0" indent="-1714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문서 반출 요청</a:t>
                      </a:r>
                      <a:r>
                        <a:rPr lang="en-US" altLang="ko-KR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승인에 대한 모든 이력 저장</a:t>
                      </a:r>
                      <a:endParaRPr lang="en-US" altLang="ko-KR" sz="12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lvl="0" indent="-1714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Ø"/>
                      </a:pP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lvl="0" indent="-1714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Ø"/>
                      </a:pP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lvl="0" indent="-1714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승인 완료된 문서만 반출함으로 이동되어 반출 가능</a:t>
                      </a:r>
                      <a:endParaRPr lang="en-US" altLang="ko-KR" sz="14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lvl="0" indent="-1714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Ø"/>
                      </a:pP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lvl="0" indent="-1714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Ø"/>
                      </a:pP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lvl="0" indent="-1714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Ø"/>
                      </a:pP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lvl="0" indent="-1714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메일 발송시 보안 필터가 적용되는 메일은 승인자의 승인을 거쳐 발송</a:t>
                      </a:r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lvl="0" indent="-1714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Ø"/>
                      </a:pP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lvl="0" indent="-1714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Ø"/>
                      </a:pP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lvl="0" indent="-1714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Ø"/>
                      </a:pP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lvl="0" indent="-1714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Ø"/>
                      </a:pP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lvl="0" indent="-1714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Ø"/>
                      </a:pP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lvl="0" indent="-1714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Ø"/>
                      </a:pP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lvl="0" indent="-1714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모든 수발신 메일은 메일보관 서버에 암호화</a:t>
                      </a:r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압축하여 저장</a:t>
                      </a:r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lvl="0" indent="-1714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Ø"/>
                      </a:pP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3223320"/>
                  </a:ext>
                </a:extLst>
              </a:tr>
            </a:tbl>
          </a:graphicData>
        </a:graphic>
      </p:graphicFrame>
      <p:sp>
        <p:nvSpPr>
          <p:cNvPr id="8" name="순서도: 자기 디스크 7">
            <a:extLst>
              <a:ext uri="{FF2B5EF4-FFF2-40B4-BE49-F238E27FC236}">
                <a16:creationId xmlns:a16="http://schemas.microsoft.com/office/drawing/2014/main" id="{63A11313-8C74-6728-ADA9-BE6F83F2097A}"/>
              </a:ext>
            </a:extLst>
          </p:cNvPr>
          <p:cNvSpPr/>
          <p:nvPr/>
        </p:nvSpPr>
        <p:spPr>
          <a:xfrm>
            <a:off x="4604075" y="1917211"/>
            <a:ext cx="817670" cy="804255"/>
          </a:xfrm>
          <a:prstGeom prst="flowChartMagneticDisk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4">
            <a:extLst>
              <a:ext uri="{FF2B5EF4-FFF2-40B4-BE49-F238E27FC236}">
                <a16:creationId xmlns:a16="http://schemas.microsoft.com/office/drawing/2014/main" id="{80795D90-F183-069A-748A-20285952C828}"/>
              </a:ext>
            </a:extLst>
          </p:cNvPr>
          <p:cNvSpPr txBox="1">
            <a:spLocks/>
          </p:cNvSpPr>
          <p:nvPr/>
        </p:nvSpPr>
        <p:spPr>
          <a:xfrm>
            <a:off x="58192" y="657216"/>
            <a:ext cx="7200000" cy="295873"/>
          </a:xfrm>
          <a:prstGeom prst="rect">
            <a:avLst/>
          </a:prstGeom>
        </p:spPr>
        <p:txBody>
          <a:bodyPr/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 spc="0" baseline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400">
                <a:latin typeface="+mn-ea"/>
                <a:ea typeface="+mn-ea"/>
              </a:rPr>
              <a:t> 1-3. </a:t>
            </a:r>
            <a:r>
              <a:rPr lang="ko-KR" altLang="en-US" sz="1400">
                <a:latin typeface="+mn-ea"/>
                <a:ea typeface="+mn-ea"/>
              </a:rPr>
              <a:t>문서관리 흐름도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B0002418-DB8F-3EDE-9301-3A8F7F7542D6}"/>
              </a:ext>
            </a:extLst>
          </p:cNvPr>
          <p:cNvSpPr txBox="1">
            <a:spLocks/>
          </p:cNvSpPr>
          <p:nvPr/>
        </p:nvSpPr>
        <p:spPr>
          <a:xfrm>
            <a:off x="5907561" y="6492044"/>
            <a:ext cx="358405" cy="21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2A6665-3514-4948-8E09-39272CC142EA}" type="slidenum">
              <a:rPr lang="ko-KR" altLang="en-US" smtClean="0">
                <a:latin typeface="+mn-ea"/>
              </a:rPr>
              <a:pPr/>
              <a:t>7</a:t>
            </a:fld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167CC-7E9F-1128-C225-ECB9D69EB986}"/>
              </a:ext>
            </a:extLst>
          </p:cNvPr>
          <p:cNvSpPr txBox="1"/>
          <p:nvPr/>
        </p:nvSpPr>
        <p:spPr>
          <a:xfrm>
            <a:off x="96256" y="38100"/>
            <a:ext cx="9260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1. </a:t>
            </a:r>
            <a:r>
              <a:rPr lang="ko-KR" altLang="en-US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정보보안</a:t>
            </a:r>
            <a:endParaRPr lang="en-US" altLang="ko-KR" sz="16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968208-1FAE-1074-523C-82BF1BBF4D06}"/>
              </a:ext>
            </a:extLst>
          </p:cNvPr>
          <p:cNvSpPr/>
          <p:nvPr/>
        </p:nvSpPr>
        <p:spPr>
          <a:xfrm>
            <a:off x="886519" y="1660149"/>
            <a:ext cx="1219372" cy="2880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메일수신</a:t>
            </a:r>
            <a:endParaRPr lang="ko-KR" altLang="en-US" sz="10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266263-BFE7-9A2E-D3AA-086841F76A24}"/>
              </a:ext>
            </a:extLst>
          </p:cNvPr>
          <p:cNvSpPr/>
          <p:nvPr/>
        </p:nvSpPr>
        <p:spPr>
          <a:xfrm>
            <a:off x="886519" y="2176468"/>
            <a:ext cx="1219372" cy="2880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첨부파일 다운로드</a:t>
            </a:r>
            <a:endParaRPr lang="ko-KR" altLang="en-US" sz="1000" b="1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AC925B-5605-0CAB-C2CB-A572DA732624}"/>
              </a:ext>
            </a:extLst>
          </p:cNvPr>
          <p:cNvSpPr/>
          <p:nvPr/>
        </p:nvSpPr>
        <p:spPr>
          <a:xfrm>
            <a:off x="2651228" y="2176468"/>
            <a:ext cx="1219372" cy="2880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문서 </a:t>
            </a:r>
            <a:r>
              <a:rPr lang="en-US" altLang="ko-KR" sz="10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OPEN,</a:t>
            </a:r>
            <a:r>
              <a:rPr lang="ko-KR" altLang="en-US" sz="10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저장</a:t>
            </a:r>
            <a:endParaRPr lang="ko-KR" altLang="en-US" sz="10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B7A15C-9676-0A09-00CD-8DDD21E83248}"/>
              </a:ext>
            </a:extLst>
          </p:cNvPr>
          <p:cNvSpPr/>
          <p:nvPr/>
        </p:nvSpPr>
        <p:spPr>
          <a:xfrm>
            <a:off x="4604075" y="2291043"/>
            <a:ext cx="817670" cy="21878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중앙 서버</a:t>
            </a:r>
            <a:endParaRPr lang="ko-KR" altLang="en-US" sz="1000" b="1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EEB27-1282-8D94-5E1F-BD4FAFC0D462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 flipV="1">
            <a:off x="3870600" y="2319339"/>
            <a:ext cx="733475" cy="1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4F5AC20-C468-A93A-BF53-6C41D7A3A46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105891" y="2319338"/>
            <a:ext cx="545337" cy="1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3F5B37A-2BDA-C241-9717-C6C0EB8F13A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496205" y="1948181"/>
            <a:ext cx="0" cy="228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2C6AF3-E4D3-1856-5F11-0D2F77A210CD}"/>
              </a:ext>
            </a:extLst>
          </p:cNvPr>
          <p:cNvSpPr/>
          <p:nvPr/>
        </p:nvSpPr>
        <p:spPr>
          <a:xfrm>
            <a:off x="2651228" y="3071245"/>
            <a:ext cx="1219372" cy="2880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문서 반출</a:t>
            </a:r>
            <a:endParaRPr lang="ko-KR" altLang="en-US" sz="1200" b="1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0619C5-8B8A-B40A-6B11-088F9C2C833F}"/>
              </a:ext>
            </a:extLst>
          </p:cNvPr>
          <p:cNvSpPr txBox="1"/>
          <p:nvPr/>
        </p:nvSpPr>
        <p:spPr>
          <a:xfrm>
            <a:off x="3954272" y="2100235"/>
            <a:ext cx="618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굴림체" panose="020B0609000101010101" pitchFamily="49" charset="-127"/>
                <a:ea typeface="굴림체" panose="020B0609000101010101" pitchFamily="49" charset="-127"/>
              </a:rPr>
              <a:t>업로드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F84F2A7-112C-F793-1A36-EDC4C13B14BE}"/>
              </a:ext>
            </a:extLst>
          </p:cNvPr>
          <p:cNvSpPr/>
          <p:nvPr/>
        </p:nvSpPr>
        <p:spPr>
          <a:xfrm>
            <a:off x="4424607" y="3730290"/>
            <a:ext cx="1219372" cy="2880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754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+mn-ea"/>
              </a:rPr>
              <a:t>반출함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7B597F2-32C2-8EA8-E655-9A4E4F111661}"/>
              </a:ext>
            </a:extLst>
          </p:cNvPr>
          <p:cNvGrpSpPr/>
          <p:nvPr/>
        </p:nvGrpSpPr>
        <p:grpSpPr>
          <a:xfrm>
            <a:off x="4731074" y="2977871"/>
            <a:ext cx="572441" cy="469103"/>
            <a:chOff x="4761554" y="2977871"/>
            <a:chExt cx="572441" cy="46910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C8E9FC-63B8-31B7-7514-AD2F84960CE5}"/>
                </a:ext>
              </a:extLst>
            </p:cNvPr>
            <p:cNvSpPr txBox="1"/>
            <p:nvPr/>
          </p:nvSpPr>
          <p:spPr>
            <a:xfrm>
              <a:off x="4764608" y="3079758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latin typeface="굴림체" panose="020B0609000101010101" pitchFamily="49" charset="-127"/>
                  <a:ea typeface="굴림체" panose="020B0609000101010101" pitchFamily="49" charset="-127"/>
                </a:rPr>
                <a:t>승인자</a:t>
              </a:r>
            </a:p>
          </p:txBody>
        </p:sp>
        <p:sp>
          <p:nvSpPr>
            <p:cNvPr id="47" name="다이아몬드 46">
              <a:extLst>
                <a:ext uri="{FF2B5EF4-FFF2-40B4-BE49-F238E27FC236}">
                  <a16:creationId xmlns:a16="http://schemas.microsoft.com/office/drawing/2014/main" id="{84CB2C1D-D762-F659-C79D-D5B8A67CAAD0}"/>
                </a:ext>
              </a:extLst>
            </p:cNvPr>
            <p:cNvSpPr/>
            <p:nvPr/>
          </p:nvSpPr>
          <p:spPr>
            <a:xfrm>
              <a:off x="4761554" y="2977871"/>
              <a:ext cx="567828" cy="469103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2ACB36A-0B83-7D4A-D042-0021354732F7}"/>
              </a:ext>
            </a:extLst>
          </p:cNvPr>
          <p:cNvCxnSpPr>
            <a:cxnSpLocks/>
            <a:stCxn id="23" idx="3"/>
            <a:endCxn id="47" idx="1"/>
          </p:cNvCxnSpPr>
          <p:nvPr/>
        </p:nvCxnSpPr>
        <p:spPr>
          <a:xfrm flipV="1">
            <a:off x="3870600" y="3212423"/>
            <a:ext cx="860474" cy="2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C24CC87-9E89-5B86-9855-6A61DBA909AD}"/>
              </a:ext>
            </a:extLst>
          </p:cNvPr>
          <p:cNvSpPr txBox="1"/>
          <p:nvPr/>
        </p:nvSpPr>
        <p:spPr>
          <a:xfrm>
            <a:off x="4137976" y="284352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굴림체" panose="020B0609000101010101" pitchFamily="49" charset="-127"/>
                <a:ea typeface="굴림체" panose="020B0609000101010101" pitchFamily="49" charset="-127"/>
              </a:rPr>
              <a:t>승인</a:t>
            </a:r>
            <a:endParaRPr lang="en-US" altLang="ko-KR" sz="100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1000">
                <a:latin typeface="굴림체" panose="020B0609000101010101" pitchFamily="49" charset="-127"/>
                <a:ea typeface="굴림체" panose="020B0609000101010101" pitchFamily="49" charset="-127"/>
              </a:rPr>
              <a:t>요청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6313109-0667-9F2F-7EC8-32BC6E1E3533}"/>
              </a:ext>
            </a:extLst>
          </p:cNvPr>
          <p:cNvCxnSpPr>
            <a:cxnSpLocks/>
            <a:stCxn id="47" idx="0"/>
            <a:endCxn id="8" idx="3"/>
          </p:cNvCxnSpPr>
          <p:nvPr/>
        </p:nvCxnSpPr>
        <p:spPr>
          <a:xfrm flipH="1" flipV="1">
            <a:off x="5012910" y="2721466"/>
            <a:ext cx="2078" cy="25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92604A4-4FC0-DCA0-2BC8-FAACEFA4AAA7}"/>
              </a:ext>
            </a:extLst>
          </p:cNvPr>
          <p:cNvSpPr txBox="1"/>
          <p:nvPr/>
        </p:nvSpPr>
        <p:spPr>
          <a:xfrm>
            <a:off x="4992948" y="274370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>
                <a:latin typeface="굴림체" panose="020B0609000101010101" pitchFamily="49" charset="-127"/>
                <a:ea typeface="굴림체" panose="020B0609000101010101" pitchFamily="49" charset="-127"/>
              </a:rPr>
              <a:t>승인</a:t>
            </a: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44F931C-F9D4-5945-A019-60DB030D6D76}"/>
              </a:ext>
            </a:extLst>
          </p:cNvPr>
          <p:cNvCxnSpPr>
            <a:cxnSpLocks/>
            <a:stCxn id="8" idx="4"/>
            <a:endCxn id="32" idx="3"/>
          </p:cNvCxnSpPr>
          <p:nvPr/>
        </p:nvCxnSpPr>
        <p:spPr>
          <a:xfrm>
            <a:off x="5421745" y="2319339"/>
            <a:ext cx="222234" cy="1554967"/>
          </a:xfrm>
          <a:prstGeom prst="bentConnector3">
            <a:avLst>
              <a:gd name="adj1" fmla="val 1654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25E3631-D633-17DB-0BA0-55E2B43C12D4}"/>
              </a:ext>
            </a:extLst>
          </p:cNvPr>
          <p:cNvSpPr/>
          <p:nvPr/>
        </p:nvSpPr>
        <p:spPr>
          <a:xfrm>
            <a:off x="893057" y="3730290"/>
            <a:ext cx="1219372" cy="2880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파일 첨부</a:t>
            </a:r>
            <a:endParaRPr lang="ko-KR" altLang="en-US" sz="10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4ABB9A4-1D38-5328-104B-63BAF4F2F91C}"/>
              </a:ext>
            </a:extLst>
          </p:cNvPr>
          <p:cNvGrpSpPr/>
          <p:nvPr/>
        </p:nvGrpSpPr>
        <p:grpSpPr>
          <a:xfrm>
            <a:off x="1686544" y="4856526"/>
            <a:ext cx="572441" cy="469103"/>
            <a:chOff x="4761554" y="2977871"/>
            <a:chExt cx="572441" cy="46910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7BAF66-DC0D-E637-A3EC-A7BF730CC051}"/>
                </a:ext>
              </a:extLst>
            </p:cNvPr>
            <p:cNvSpPr txBox="1"/>
            <p:nvPr/>
          </p:nvSpPr>
          <p:spPr>
            <a:xfrm>
              <a:off x="4764608" y="3079758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latin typeface="굴림체" panose="020B0609000101010101" pitchFamily="49" charset="-127"/>
                  <a:ea typeface="굴림체" panose="020B0609000101010101" pitchFamily="49" charset="-127"/>
                </a:rPr>
                <a:t>승인자</a:t>
              </a:r>
            </a:p>
          </p:txBody>
        </p:sp>
        <p:sp>
          <p:nvSpPr>
            <p:cNvPr id="67" name="다이아몬드 66">
              <a:extLst>
                <a:ext uri="{FF2B5EF4-FFF2-40B4-BE49-F238E27FC236}">
                  <a16:creationId xmlns:a16="http://schemas.microsoft.com/office/drawing/2014/main" id="{8741A6D1-45C8-4C2A-6E32-4D78B3AC535E}"/>
                </a:ext>
              </a:extLst>
            </p:cNvPr>
            <p:cNvSpPr/>
            <p:nvPr/>
          </p:nvSpPr>
          <p:spPr>
            <a:xfrm>
              <a:off x="4761554" y="2977871"/>
              <a:ext cx="567828" cy="469103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</p:grpSp>
      <p:sp>
        <p:nvSpPr>
          <p:cNvPr id="72" name="순서도: 수행의 시작/종료 71">
            <a:extLst>
              <a:ext uri="{FF2B5EF4-FFF2-40B4-BE49-F238E27FC236}">
                <a16:creationId xmlns:a16="http://schemas.microsoft.com/office/drawing/2014/main" id="{B9DCFA1D-4038-5EA3-0E19-3DD30753792B}"/>
              </a:ext>
            </a:extLst>
          </p:cNvPr>
          <p:cNvSpPr/>
          <p:nvPr/>
        </p:nvSpPr>
        <p:spPr>
          <a:xfrm>
            <a:off x="1206119" y="4347256"/>
            <a:ext cx="569386" cy="288032"/>
          </a:xfrm>
          <a:prstGeom prst="flowChartTerminator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필터</a:t>
            </a:r>
            <a:endParaRPr lang="ko-KR" altLang="en-US" sz="1000" b="1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F3C5285-5EC1-9D65-2732-1DEA228BD6B2}"/>
              </a:ext>
            </a:extLst>
          </p:cNvPr>
          <p:cNvSpPr/>
          <p:nvPr/>
        </p:nvSpPr>
        <p:spPr>
          <a:xfrm>
            <a:off x="883531" y="5630548"/>
            <a:ext cx="1219372" cy="2880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메일 발송</a:t>
            </a:r>
            <a:endParaRPr lang="ko-KR" altLang="en-US" sz="10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ADE947F-7DCF-E7BD-15C0-02703A15196F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1490812" y="4018322"/>
            <a:ext cx="0" cy="328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1145293-2988-2482-482D-8915BBFF6F9F}"/>
              </a:ext>
            </a:extLst>
          </p:cNvPr>
          <p:cNvCxnSpPr>
            <a:cxnSpLocks/>
            <a:endCxn id="63" idx="3"/>
          </p:cNvCxnSpPr>
          <p:nvPr/>
        </p:nvCxnSpPr>
        <p:spPr>
          <a:xfrm flipH="1">
            <a:off x="2112429" y="3874306"/>
            <a:ext cx="2312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0CA773ED-9B95-DAD5-BA57-B9E3A95B8993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>
            <a:off x="1490812" y="4635288"/>
            <a:ext cx="2405" cy="995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3D025521-6E92-D6B1-4401-1FF397A9B878}"/>
              </a:ext>
            </a:extLst>
          </p:cNvPr>
          <p:cNvCxnSpPr>
            <a:cxnSpLocks/>
            <a:stCxn id="72" idx="3"/>
            <a:endCxn id="67" idx="0"/>
          </p:cNvCxnSpPr>
          <p:nvPr/>
        </p:nvCxnSpPr>
        <p:spPr>
          <a:xfrm>
            <a:off x="1775505" y="4491272"/>
            <a:ext cx="194953" cy="3652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527D24C-FD61-AC2D-E8D2-1E7933343E50}"/>
              </a:ext>
            </a:extLst>
          </p:cNvPr>
          <p:cNvCxnSpPr>
            <a:cxnSpLocks/>
          </p:cNvCxnSpPr>
          <p:nvPr/>
        </p:nvCxnSpPr>
        <p:spPr>
          <a:xfrm>
            <a:off x="1970458" y="5325629"/>
            <a:ext cx="0" cy="304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4923C41B-FB4B-DF83-4F3F-DE4D2DBC7F63}"/>
              </a:ext>
            </a:extLst>
          </p:cNvPr>
          <p:cNvSpPr txBox="1"/>
          <p:nvPr/>
        </p:nvSpPr>
        <p:spPr>
          <a:xfrm>
            <a:off x="1937413" y="52540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>
                <a:latin typeface="굴림체" panose="020B0609000101010101" pitchFamily="49" charset="-127"/>
                <a:ea typeface="굴림체" panose="020B0609000101010101" pitchFamily="49" charset="-127"/>
              </a:rPr>
              <a:t>승인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FB4C3D3-9291-3A5C-72FF-5564FE010613}"/>
              </a:ext>
            </a:extLst>
          </p:cNvPr>
          <p:cNvSpPr txBox="1"/>
          <p:nvPr/>
        </p:nvSpPr>
        <p:spPr>
          <a:xfrm>
            <a:off x="1937413" y="442798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굴림체" panose="020B0609000101010101" pitchFamily="49" charset="-127"/>
                <a:ea typeface="굴림체" panose="020B0609000101010101" pitchFamily="49" charset="-127"/>
              </a:rPr>
              <a:t>승인</a:t>
            </a:r>
            <a:endParaRPr lang="en-US" altLang="ko-KR" sz="100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1000">
                <a:latin typeface="굴림체" panose="020B0609000101010101" pitchFamily="49" charset="-127"/>
                <a:ea typeface="굴림체" panose="020B0609000101010101" pitchFamily="49" charset="-127"/>
              </a:rPr>
              <a:t>요청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A194DBC-028F-D0B2-0235-4A4F2AA5833F}"/>
              </a:ext>
            </a:extLst>
          </p:cNvPr>
          <p:cNvSpPr/>
          <p:nvPr/>
        </p:nvSpPr>
        <p:spPr>
          <a:xfrm>
            <a:off x="2651228" y="1660149"/>
            <a:ext cx="1219372" cy="2880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문서 작성</a:t>
            </a:r>
            <a:r>
              <a:rPr lang="en-US" altLang="ko-KR" sz="10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0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저장</a:t>
            </a:r>
            <a:endParaRPr lang="ko-KR" altLang="en-US" sz="10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41993CC5-6CF7-19E9-725E-A8E6930A26A5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870600" y="1804165"/>
            <a:ext cx="1142310" cy="1130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E4EFF25-E3DB-C5F1-6BD1-6A4620FADDEF}"/>
              </a:ext>
            </a:extLst>
          </p:cNvPr>
          <p:cNvSpPr/>
          <p:nvPr/>
        </p:nvSpPr>
        <p:spPr>
          <a:xfrm>
            <a:off x="893057" y="3093064"/>
            <a:ext cx="1219372" cy="2880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메일작성</a:t>
            </a:r>
            <a:endParaRPr lang="ko-KR" altLang="en-US" sz="10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5E13268-0A8D-E368-BB9C-7E3A171D041C}"/>
              </a:ext>
            </a:extLst>
          </p:cNvPr>
          <p:cNvCxnSpPr>
            <a:cxnSpLocks/>
            <a:stCxn id="108" idx="2"/>
            <a:endCxn id="63" idx="0"/>
          </p:cNvCxnSpPr>
          <p:nvPr/>
        </p:nvCxnSpPr>
        <p:spPr>
          <a:xfrm>
            <a:off x="1502743" y="3381096"/>
            <a:ext cx="0" cy="349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61F98320-DD74-6FEC-3FE0-D6A11A32D330}"/>
              </a:ext>
            </a:extLst>
          </p:cNvPr>
          <p:cNvCxnSpPr>
            <a:cxnSpLocks/>
            <a:stCxn id="108" idx="1"/>
            <a:endCxn id="72" idx="1"/>
          </p:cNvCxnSpPr>
          <p:nvPr/>
        </p:nvCxnSpPr>
        <p:spPr>
          <a:xfrm rot="10800000" flipH="1" flipV="1">
            <a:off x="893057" y="3237080"/>
            <a:ext cx="313062" cy="1254192"/>
          </a:xfrm>
          <a:prstGeom prst="bentConnector3">
            <a:avLst>
              <a:gd name="adj1" fmla="val -317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F6F1B97-F836-2AC1-B049-E47FFA930F06}"/>
              </a:ext>
            </a:extLst>
          </p:cNvPr>
          <p:cNvSpPr/>
          <p:nvPr/>
        </p:nvSpPr>
        <p:spPr>
          <a:xfrm>
            <a:off x="2651228" y="5023299"/>
            <a:ext cx="1219372" cy="40010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관리자 승인된</a:t>
            </a:r>
            <a:endParaRPr lang="en-US" altLang="ko-KR" sz="100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r>
              <a:rPr lang="ko-KR" altLang="en-US" sz="10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이동식 단말기</a:t>
            </a:r>
            <a:r>
              <a:rPr lang="en-US" altLang="ko-KR" sz="10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(USB)</a:t>
            </a:r>
            <a:endParaRPr lang="ko-KR" altLang="en-US" sz="10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20977CD-63BD-23D9-3118-26B7F38D084B}"/>
              </a:ext>
            </a:extLst>
          </p:cNvPr>
          <p:cNvSpPr/>
          <p:nvPr/>
        </p:nvSpPr>
        <p:spPr>
          <a:xfrm>
            <a:off x="2651228" y="5483878"/>
            <a:ext cx="1219372" cy="40010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사내 메신저외에는 첨부파일 전송 차단</a:t>
            </a:r>
            <a:endParaRPr lang="ko-KR" altLang="en-US" sz="10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775F859A-033F-7C72-ECA0-74A341223541}"/>
              </a:ext>
            </a:extLst>
          </p:cNvPr>
          <p:cNvCxnSpPr>
            <a:cxnSpLocks/>
            <a:stCxn id="32" idx="2"/>
            <a:endCxn id="119" idx="3"/>
          </p:cNvCxnSpPr>
          <p:nvPr/>
        </p:nvCxnSpPr>
        <p:spPr>
          <a:xfrm rot="5400000">
            <a:off x="3849932" y="4038991"/>
            <a:ext cx="1205031" cy="11636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3ACBF2AA-3256-0318-F29D-AE5590AF96E7}"/>
              </a:ext>
            </a:extLst>
          </p:cNvPr>
          <p:cNvCxnSpPr>
            <a:cxnSpLocks/>
            <a:stCxn id="32" idx="2"/>
            <a:endCxn id="120" idx="3"/>
          </p:cNvCxnSpPr>
          <p:nvPr/>
        </p:nvCxnSpPr>
        <p:spPr>
          <a:xfrm rot="5400000">
            <a:off x="3619642" y="4269281"/>
            <a:ext cx="1665610" cy="11636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D1FF8340-9450-DF14-70BF-1B19B18D3830}"/>
              </a:ext>
            </a:extLst>
          </p:cNvPr>
          <p:cNvSpPr txBox="1"/>
          <p:nvPr/>
        </p:nvSpPr>
        <p:spPr>
          <a:xfrm>
            <a:off x="4143310" y="1592492"/>
            <a:ext cx="618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굴림체" panose="020B0609000101010101" pitchFamily="49" charset="-127"/>
                <a:ea typeface="굴림체" panose="020B0609000101010101" pitchFamily="49" charset="-127"/>
              </a:rPr>
              <a:t>업로드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36162-4193-FA9B-53DE-5777DF8540AA}"/>
              </a:ext>
            </a:extLst>
          </p:cNvPr>
          <p:cNvSpPr txBox="1"/>
          <p:nvPr/>
        </p:nvSpPr>
        <p:spPr>
          <a:xfrm>
            <a:off x="1728058" y="4278672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Y</a:t>
            </a:r>
            <a:endParaRPr lang="ko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69C1BB-A62D-C2E1-D604-C0E280E38C94}"/>
              </a:ext>
            </a:extLst>
          </p:cNvPr>
          <p:cNvSpPr txBox="1"/>
          <p:nvPr/>
        </p:nvSpPr>
        <p:spPr>
          <a:xfrm>
            <a:off x="1226179" y="4612627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N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310007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6324D-B329-2B9E-5C5A-4F0CF0545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4">
            <a:extLst>
              <a:ext uri="{FF2B5EF4-FFF2-40B4-BE49-F238E27FC236}">
                <a16:creationId xmlns:a16="http://schemas.microsoft.com/office/drawing/2014/main" id="{087CCDE5-32C4-0A9E-2EF3-E9A29FEADA95}"/>
              </a:ext>
            </a:extLst>
          </p:cNvPr>
          <p:cNvSpPr txBox="1">
            <a:spLocks/>
          </p:cNvSpPr>
          <p:nvPr/>
        </p:nvSpPr>
        <p:spPr>
          <a:xfrm>
            <a:off x="58192" y="657216"/>
            <a:ext cx="7200000" cy="295873"/>
          </a:xfrm>
          <a:prstGeom prst="rect">
            <a:avLst/>
          </a:prstGeom>
        </p:spPr>
        <p:txBody>
          <a:bodyPr/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 spc="0" baseline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400">
                <a:latin typeface="+mn-ea"/>
                <a:ea typeface="+mn-ea"/>
              </a:rPr>
              <a:t> 1-4. </a:t>
            </a:r>
            <a:r>
              <a:rPr lang="ko-KR" altLang="en-US" sz="1400">
                <a:latin typeface="+mn-ea"/>
                <a:ea typeface="+mn-ea"/>
              </a:rPr>
              <a:t>그룹웨어 재구축 일정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F1916C72-8C4C-A8B9-E20B-9DE71710F546}"/>
              </a:ext>
            </a:extLst>
          </p:cNvPr>
          <p:cNvSpPr txBox="1">
            <a:spLocks/>
          </p:cNvSpPr>
          <p:nvPr/>
        </p:nvSpPr>
        <p:spPr>
          <a:xfrm>
            <a:off x="5907561" y="6492044"/>
            <a:ext cx="358405" cy="21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2A6665-3514-4948-8E09-39272CC142EA}" type="slidenum">
              <a:rPr lang="ko-KR" altLang="en-US" smtClean="0">
                <a:latin typeface="+mn-ea"/>
              </a:rPr>
              <a:pPr/>
              <a:t>8</a:t>
            </a:fld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FD7780-EE3D-7418-76EF-484A9E8F0382}"/>
              </a:ext>
            </a:extLst>
          </p:cNvPr>
          <p:cNvSpPr txBox="1"/>
          <p:nvPr/>
        </p:nvSpPr>
        <p:spPr>
          <a:xfrm>
            <a:off x="96256" y="38100"/>
            <a:ext cx="9260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1. </a:t>
            </a:r>
            <a:r>
              <a:rPr lang="ko-KR" altLang="en-US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정보보안</a:t>
            </a:r>
            <a:endParaRPr lang="en-US" altLang="ko-KR" sz="1600" b="1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5" name="Group 146">
            <a:extLst>
              <a:ext uri="{FF2B5EF4-FFF2-40B4-BE49-F238E27FC236}">
                <a16:creationId xmlns:a16="http://schemas.microsoft.com/office/drawing/2014/main" id="{BDE7F1AF-C1D5-5533-5104-8F8EF55DD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698556"/>
              </p:ext>
            </p:extLst>
          </p:nvPr>
        </p:nvGraphicFramePr>
        <p:xfrm>
          <a:off x="214745" y="953088"/>
          <a:ext cx="11690930" cy="5464055"/>
        </p:xfrm>
        <a:graphic>
          <a:graphicData uri="http://schemas.openxmlformats.org/drawingml/2006/table">
            <a:tbl>
              <a:tblPr/>
              <a:tblGrid>
                <a:gridCol w="1037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39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39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3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35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74983">
                  <a:extLst>
                    <a:ext uri="{9D8B030D-6E8A-4147-A177-3AD203B41FA5}">
                      <a16:colId xmlns:a16="http://schemas.microsoft.com/office/drawing/2014/main" val="2322429216"/>
                    </a:ext>
                  </a:extLst>
                </a:gridCol>
              </a:tblGrid>
              <a:tr h="338638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alpha val="98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F5597"/>
                    </a:solidFill>
                  </a:tcPr>
                </a:tc>
                <a:tc gridSpan="5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alpha val="98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일정</a:t>
                      </a: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F559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3"/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3"/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27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46800" marB="468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3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alpha val="98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alpha val="98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alpha val="98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alpha val="98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alpha val="98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alpha val="98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alpha val="98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alpha val="98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alpha val="98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alpha val="98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alpha val="98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alpha val="98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alpha val="98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alpha val="98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alpha val="98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52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단계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278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그룹웨어</a:t>
                      </a:r>
                      <a:endParaRPr kumimoji="1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재구축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2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주요 내용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재구축 안 보고서</a:t>
                      </a:r>
                      <a:endParaRPr kumimoji="1" lang="en-US" altLang="ko-KR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관련 매뉴얼</a:t>
                      </a:r>
                      <a:endParaRPr kumimoji="1" lang="en-US" altLang="ko-KR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교육보고서 및 계획</a:t>
                      </a:r>
                      <a:endParaRPr kumimoji="1" lang="en-US" altLang="ko-KR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교육일정</a:t>
                      </a:r>
                      <a:endParaRPr kumimoji="1" lang="en-US" altLang="ko-KR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데이터 이관 진행 보고</a:t>
                      </a:r>
                      <a:endParaRPr kumimoji="1" lang="en-US" altLang="ko-KR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 연동</a:t>
                      </a:r>
                      <a:r>
                        <a:rPr kumimoji="1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근태</a:t>
                      </a:r>
                      <a:r>
                        <a:rPr kumimoji="1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ERP </a:t>
                      </a: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연동</a:t>
                      </a:r>
                      <a:r>
                        <a:rPr kumimoji="1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메일 승인 필터 적용</a:t>
                      </a: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endParaRPr/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"/>
                        </a:rPr>
                        <a:t> -. </a:t>
                      </a:r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"/>
                        </a:rPr>
                        <a:t>기존 메일서버 </a:t>
                      </a:r>
                      <a:r>
                        <a:rPr kumimoji="1" lang="en-US" altLang="ko-KR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"/>
                        </a:rPr>
                        <a:t>CLOSE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"/>
                        </a:rPr>
                        <a:t> -. </a:t>
                      </a:r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"/>
                        </a:rPr>
                        <a:t>신규 메일서버 오픈</a:t>
                      </a:r>
                      <a:endParaRPr kumimoji="1" lang="en-US" altLang="ko-KR" sz="11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"/>
                        </a:rPr>
                        <a:t> -. </a:t>
                      </a:r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"/>
                        </a:rPr>
                        <a:t>메일 백업 및 이관</a:t>
                      </a: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754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마일스톤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435917"/>
                  </a:ext>
                </a:extLst>
              </a:tr>
            </a:tbl>
          </a:graphicData>
        </a:graphic>
      </p:graphicFrame>
      <p:sp>
        <p:nvSpPr>
          <p:cNvPr id="7" name="AutoShape 129">
            <a:extLst>
              <a:ext uri="{FF2B5EF4-FFF2-40B4-BE49-F238E27FC236}">
                <a16:creationId xmlns:a16="http://schemas.microsoft.com/office/drawing/2014/main" id="{07EABF95-C507-5BF0-B8CA-104A6B592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3855" y="1625601"/>
            <a:ext cx="2267405" cy="489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algn="ctr">
            <a:solidFill>
              <a:srgbClr val="26644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>
                <a:solidFill>
                  <a:sysClr val="windowText" lastClr="000000"/>
                </a:solidFill>
                <a:latin typeface="+mn-ea"/>
              </a:rPr>
              <a:t>재구축 범위 분석 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+mn-ea"/>
              </a:rPr>
              <a:t>및 </a:t>
            </a:r>
            <a:endParaRPr kumimoji="0" lang="en-US" altLang="ko-KR" sz="1200" b="1" kern="0" dirty="0">
              <a:solidFill>
                <a:sysClr val="windowText" lastClr="000000"/>
              </a:solidFill>
              <a:latin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>
                <a:solidFill>
                  <a:sysClr val="windowText" lastClr="000000"/>
                </a:solidFill>
                <a:latin typeface="+mn-ea"/>
              </a:rPr>
              <a:t>보고</a:t>
            </a:r>
            <a:r>
              <a:rPr lang="en-US" altLang="ko-KR" sz="1200" b="1" kern="0">
                <a:solidFill>
                  <a:sysClr val="windowText" lastClr="000000"/>
                </a:solidFill>
                <a:latin typeface="+mn-ea"/>
              </a:rPr>
              <a:t>, </a:t>
            </a:r>
            <a:r>
              <a:rPr lang="ko-KR" altLang="en-US" sz="1200" b="1" kern="0">
                <a:solidFill>
                  <a:sysClr val="windowText" lastClr="000000"/>
                </a:solidFill>
                <a:latin typeface="+mn-ea"/>
              </a:rPr>
              <a:t>전사공유</a:t>
            </a:r>
            <a:endParaRPr kumimoji="0" lang="ko-KR" altLang="en-US" sz="12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8" name="AutoShape 129">
            <a:extLst>
              <a:ext uri="{FF2B5EF4-FFF2-40B4-BE49-F238E27FC236}">
                <a16:creationId xmlns:a16="http://schemas.microsoft.com/office/drawing/2014/main" id="{90422B3E-F5FD-92E5-444C-85A1FE2B6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1633" y="1625601"/>
            <a:ext cx="2245928" cy="489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algn="ctr">
            <a:solidFill>
              <a:srgbClr val="26644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>
                <a:solidFill>
                  <a:sysClr val="windowText" lastClr="000000"/>
                </a:solidFill>
                <a:latin typeface="+mn-ea"/>
              </a:rPr>
              <a:t>매뉴얼 작성 및 공유</a:t>
            </a:r>
            <a:r>
              <a:rPr lang="en-US" altLang="ko-KR" sz="1200" b="1" kern="0">
                <a:solidFill>
                  <a:sysClr val="windowText" lastClr="000000"/>
                </a:solidFill>
                <a:latin typeface="+mn-ea"/>
              </a:rPr>
              <a:t>, </a:t>
            </a:r>
            <a:r>
              <a:rPr lang="ko-KR" altLang="en-US" sz="1200" b="1" kern="0">
                <a:solidFill>
                  <a:sysClr val="windowText" lastClr="000000"/>
                </a:solidFill>
                <a:latin typeface="+mn-ea"/>
              </a:rPr>
              <a:t>교육</a:t>
            </a:r>
            <a:endParaRPr kumimoji="0" lang="ko-KR" altLang="en-US" sz="12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AutoShape 129">
            <a:extLst>
              <a:ext uri="{FF2B5EF4-FFF2-40B4-BE49-F238E27FC236}">
                <a16:creationId xmlns:a16="http://schemas.microsoft.com/office/drawing/2014/main" id="{9586681A-884A-E6E1-6760-3B625D1FA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934" y="1625601"/>
            <a:ext cx="3948101" cy="489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algn="ctr">
            <a:solidFill>
              <a:srgbClr val="26644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>
                <a:solidFill>
                  <a:sysClr val="windowText" lastClr="000000"/>
                </a:solidFill>
                <a:latin typeface="+mn-ea"/>
              </a:rPr>
              <a:t>데이터 이관 및 시험가동</a:t>
            </a:r>
            <a:endParaRPr kumimoji="0" lang="ko-KR" altLang="en-US" sz="12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0" name="AutoShape 129">
            <a:extLst>
              <a:ext uri="{FF2B5EF4-FFF2-40B4-BE49-F238E27FC236}">
                <a16:creationId xmlns:a16="http://schemas.microsoft.com/office/drawing/2014/main" id="{E00C9A81-4911-5CDC-6060-13F5909EF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873" y="1625601"/>
            <a:ext cx="1754908" cy="489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algn="ctr">
            <a:solidFill>
              <a:srgbClr val="26644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>
                <a:solidFill>
                  <a:sysClr val="windowText" lastClr="000000"/>
                </a:solidFill>
                <a:latin typeface="+mn-ea"/>
              </a:rPr>
              <a:t>본가동</a:t>
            </a:r>
            <a:endParaRPr kumimoji="0" lang="ko-KR" altLang="en-US" sz="12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1" name="AutoShape 17">
            <a:extLst>
              <a:ext uri="{FF2B5EF4-FFF2-40B4-BE49-F238E27FC236}">
                <a16:creationId xmlns:a16="http://schemas.microsoft.com/office/drawing/2014/main" id="{E0318DC5-6298-8A84-73F4-827C323F2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3855" y="2307150"/>
            <a:ext cx="2249563" cy="546883"/>
          </a:xfrm>
          <a:prstGeom prst="rect">
            <a:avLst/>
          </a:prstGeom>
          <a:noFill/>
          <a:ln w="3175">
            <a:solidFill>
              <a:srgbClr val="2696E2"/>
            </a:solidFill>
            <a:miter lim="800000"/>
            <a:headEnd/>
            <a:tailEnd/>
          </a:ln>
        </p:spPr>
        <p:txBody>
          <a:bodyPr lIns="99569" tIns="49785" rIns="99569" bIns="49785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latinLnBrk="0"/>
            <a:r>
              <a:rPr kumimoji="0" lang="ko-KR" altLang="en-US" sz="1200">
                <a:solidFill>
                  <a:srgbClr val="FF0000"/>
                </a:solidFill>
                <a:latin typeface="+mn-ea"/>
                <a:ea typeface="+mn-ea"/>
              </a:rPr>
              <a:t>그룹웨어 구성 범위 및 </a:t>
            </a:r>
            <a:endParaRPr kumimoji="0" lang="en-US" altLang="ko-KR" sz="1200">
              <a:solidFill>
                <a:srgbClr val="FF0000"/>
              </a:solidFill>
              <a:latin typeface="+mn-ea"/>
              <a:ea typeface="+mn-ea"/>
            </a:endParaRPr>
          </a:p>
          <a:p>
            <a:pPr algn="ctr" latinLnBrk="0"/>
            <a:r>
              <a:rPr kumimoji="0" lang="ko-KR" altLang="en-US" sz="1200">
                <a:solidFill>
                  <a:srgbClr val="FF0000"/>
                </a:solidFill>
                <a:latin typeface="+mn-ea"/>
                <a:ea typeface="+mn-ea"/>
              </a:rPr>
              <a:t>개선방향 </a:t>
            </a:r>
            <a:r>
              <a:rPr kumimoji="0" lang="ko-KR" altLang="en-US" sz="1200" dirty="0">
                <a:solidFill>
                  <a:srgbClr val="FF0000"/>
                </a:solidFill>
                <a:latin typeface="+mn-ea"/>
                <a:ea typeface="+mn-ea"/>
              </a:rPr>
              <a:t>확정</a:t>
            </a:r>
          </a:p>
        </p:txBody>
      </p:sp>
      <p:sp>
        <p:nvSpPr>
          <p:cNvPr id="12" name="AutoShape 17">
            <a:extLst>
              <a:ext uri="{FF2B5EF4-FFF2-40B4-BE49-F238E27FC236}">
                <a16:creationId xmlns:a16="http://schemas.microsoft.com/office/drawing/2014/main" id="{5E7C09D5-B459-AC86-B45E-58D8DA688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3855" y="2915263"/>
            <a:ext cx="1349138" cy="677031"/>
          </a:xfrm>
          <a:prstGeom prst="rect">
            <a:avLst/>
          </a:prstGeom>
          <a:pattFill prst="wdUpDiag">
            <a:fgClr>
              <a:srgbClr val="E8F2FE"/>
            </a:fgClr>
            <a:bgClr>
              <a:srgbClr val="D0E7FC"/>
            </a:bgClr>
          </a:pattFill>
          <a:ln w="3175" algn="ctr">
            <a:solidFill>
              <a:srgbClr val="7CA7D6"/>
            </a:solidFill>
            <a:miter lim="800000"/>
            <a:headEnd/>
            <a:tailEnd/>
          </a:ln>
        </p:spPr>
        <p:txBody>
          <a:bodyPr wrap="none" lIns="99569" tIns="49785" rIns="99569" bIns="49785" anchor="ctr"/>
          <a:lstStyle/>
          <a:p>
            <a:pPr algn="ctr">
              <a:defRPr/>
            </a:pPr>
            <a:r>
              <a:rPr lang="ko-KR" altLang="en-US" sz="1000">
                <a:solidFill>
                  <a:srgbClr val="000000"/>
                </a:solidFill>
                <a:latin typeface="+mn-ea"/>
              </a:rPr>
              <a:t>신규 그룹웨어</a:t>
            </a:r>
            <a:endParaRPr lang="en-US" altLang="ko-KR" sz="1000" dirty="0">
              <a:solidFill>
                <a:srgbClr val="000000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000">
                <a:solidFill>
                  <a:srgbClr val="000000"/>
                </a:solidFill>
                <a:latin typeface="+mn-ea"/>
              </a:rPr>
              <a:t>구축안 보고</a:t>
            </a:r>
            <a:endParaRPr lang="en-US" altLang="ko-KR" sz="100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AutoShape 17">
            <a:extLst>
              <a:ext uri="{FF2B5EF4-FFF2-40B4-BE49-F238E27FC236}">
                <a16:creationId xmlns:a16="http://schemas.microsoft.com/office/drawing/2014/main" id="{400B02ED-F91F-FF6A-7D03-20C937DBA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3854" y="3663947"/>
            <a:ext cx="1349137" cy="816512"/>
          </a:xfrm>
          <a:prstGeom prst="rect">
            <a:avLst/>
          </a:prstGeom>
          <a:pattFill prst="wdUpDiag">
            <a:fgClr>
              <a:srgbClr val="E8F2FE"/>
            </a:fgClr>
            <a:bgClr>
              <a:srgbClr val="D0E7FC"/>
            </a:bgClr>
          </a:pattFill>
          <a:ln w="3175" algn="ctr">
            <a:solidFill>
              <a:srgbClr val="7CA7D6"/>
            </a:solidFill>
            <a:miter lim="800000"/>
            <a:headEnd/>
            <a:tailEnd/>
          </a:ln>
        </p:spPr>
        <p:txBody>
          <a:bodyPr wrap="square" lIns="36000" tIns="36000" rIns="36000" bIns="36000" anchor="ctr"/>
          <a:lstStyle/>
          <a:p>
            <a:pPr algn="ctr">
              <a:defRPr/>
            </a:pPr>
            <a:r>
              <a:rPr kumimoji="0" lang="ko-KR" altLang="en-US" sz="1000" b="0">
                <a:solidFill>
                  <a:srgbClr val="000000"/>
                </a:solidFill>
                <a:latin typeface="+mn-ea"/>
              </a:rPr>
              <a:t>견적 및 품의서</a:t>
            </a:r>
            <a:endParaRPr kumimoji="0" lang="ko-KR" altLang="en-US" sz="1000" b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AutoShape 17">
            <a:extLst>
              <a:ext uri="{FF2B5EF4-FFF2-40B4-BE49-F238E27FC236}">
                <a16:creationId xmlns:a16="http://schemas.microsoft.com/office/drawing/2014/main" id="{9BC3132B-D8EC-BFE2-C6CE-93ACDF649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003" y="2926649"/>
            <a:ext cx="1235923" cy="1553810"/>
          </a:xfrm>
          <a:prstGeom prst="rect">
            <a:avLst/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/>
            <a:r>
              <a:rPr kumimoji="0" lang="ko-KR" altLang="en-US" sz="1100">
                <a:solidFill>
                  <a:srgbClr val="000000"/>
                </a:solidFill>
                <a:latin typeface="+mn-ea"/>
                <a:ea typeface="+mn-ea"/>
              </a:rPr>
              <a:t>데이터 이전 계획 및 대응 방안 수립</a:t>
            </a:r>
            <a:endParaRPr kumimoji="0" lang="en-US" altLang="ko-KR" sz="11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7" name="AutoShape 17">
            <a:extLst>
              <a:ext uri="{FF2B5EF4-FFF2-40B4-BE49-F238E27FC236}">
                <a16:creationId xmlns:a16="http://schemas.microsoft.com/office/drawing/2014/main" id="{2FFB7B6E-BA15-FA86-C330-185B8B58F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9815" y="2307150"/>
            <a:ext cx="2249563" cy="546883"/>
          </a:xfrm>
          <a:prstGeom prst="rect">
            <a:avLst/>
          </a:prstGeom>
          <a:noFill/>
          <a:ln w="3175">
            <a:solidFill>
              <a:srgbClr val="2696E2"/>
            </a:solidFill>
            <a:miter lim="800000"/>
            <a:headEnd/>
            <a:tailEnd/>
          </a:ln>
        </p:spPr>
        <p:txBody>
          <a:bodyPr lIns="99569" tIns="49785" rIns="99569" bIns="49785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latinLnBrk="0"/>
            <a:r>
              <a:rPr kumimoji="0" lang="ko-KR" altLang="en-US" sz="1200">
                <a:solidFill>
                  <a:srgbClr val="FF0000"/>
                </a:solidFill>
                <a:latin typeface="+mn-ea"/>
                <a:ea typeface="+mn-ea"/>
              </a:rPr>
              <a:t>관련 매뉴얼 작성 및 공유</a:t>
            </a:r>
            <a:endParaRPr kumimoji="0" lang="ko-KR" altLang="en-US" sz="12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8" name="AutoShape 17">
            <a:extLst>
              <a:ext uri="{FF2B5EF4-FFF2-40B4-BE49-F238E27FC236}">
                <a16:creationId xmlns:a16="http://schemas.microsoft.com/office/drawing/2014/main" id="{BDF95034-0B2E-BA0A-BD5D-522CBAE32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8936" y="2926649"/>
            <a:ext cx="1888625" cy="1553810"/>
          </a:xfrm>
          <a:prstGeom prst="rect">
            <a:avLst/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/>
            <a:r>
              <a:rPr kumimoji="0" lang="ko-KR" altLang="en-US" sz="1100">
                <a:solidFill>
                  <a:srgbClr val="000000"/>
                </a:solidFill>
                <a:latin typeface="+mn-ea"/>
                <a:ea typeface="+mn-ea"/>
              </a:rPr>
              <a:t>매뉴얼 작성 및 공유</a:t>
            </a:r>
            <a:endParaRPr kumimoji="0" lang="en-US" altLang="ko-KR" sz="1100">
              <a:solidFill>
                <a:srgbClr val="000000"/>
              </a:solidFill>
              <a:latin typeface="+mn-ea"/>
              <a:ea typeface="+mn-ea"/>
            </a:endParaRPr>
          </a:p>
          <a:p>
            <a:pPr algn="ctr"/>
            <a:r>
              <a:rPr kumimoji="0" lang="ko-KR" altLang="en-US" sz="1100">
                <a:solidFill>
                  <a:srgbClr val="000000"/>
                </a:solidFill>
                <a:latin typeface="+mn-ea"/>
                <a:ea typeface="+mn-ea"/>
              </a:rPr>
              <a:t>파일럿 오픈 시나리오 작성</a:t>
            </a:r>
            <a:endParaRPr kumimoji="0" lang="en-US" altLang="ko-KR" sz="1100">
              <a:solidFill>
                <a:srgbClr val="000000"/>
              </a:solidFill>
              <a:latin typeface="+mn-ea"/>
              <a:ea typeface="+mn-ea"/>
            </a:endParaRPr>
          </a:p>
          <a:p>
            <a:pPr algn="ctr"/>
            <a:r>
              <a:rPr kumimoji="0" lang="ko-KR" altLang="en-US" sz="1100">
                <a:solidFill>
                  <a:srgbClr val="000000"/>
                </a:solidFill>
                <a:latin typeface="+mn-ea"/>
                <a:ea typeface="+mn-ea"/>
              </a:rPr>
              <a:t>전자결제 양식 이관</a:t>
            </a:r>
            <a:endParaRPr kumimoji="0" lang="en-US" altLang="ko-KR" sz="110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9" name="AutoShape 17">
            <a:extLst>
              <a:ext uri="{FF2B5EF4-FFF2-40B4-BE49-F238E27FC236}">
                <a16:creationId xmlns:a16="http://schemas.microsoft.com/office/drawing/2014/main" id="{7CDF8D5C-4B80-7CB5-A19F-0D67AB51E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0610" y="2309687"/>
            <a:ext cx="3951736" cy="546883"/>
          </a:xfrm>
          <a:prstGeom prst="rect">
            <a:avLst/>
          </a:prstGeom>
          <a:noFill/>
          <a:ln w="3175">
            <a:solidFill>
              <a:srgbClr val="2696E2"/>
            </a:solidFill>
            <a:miter lim="800000"/>
            <a:headEnd/>
            <a:tailEnd/>
          </a:ln>
        </p:spPr>
        <p:txBody>
          <a:bodyPr lIns="99569" tIns="49785" rIns="99569" bIns="49785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latinLnBrk="0"/>
            <a:r>
              <a:rPr kumimoji="0" lang="ko-KR" altLang="en-US" sz="1200">
                <a:solidFill>
                  <a:srgbClr val="FF0000"/>
                </a:solidFill>
                <a:latin typeface="+mn-ea"/>
                <a:ea typeface="+mn-ea"/>
              </a:rPr>
              <a:t>데이터 이관</a:t>
            </a:r>
            <a:r>
              <a:rPr kumimoji="0" lang="en-US" altLang="ko-KR" sz="1200">
                <a:solidFill>
                  <a:srgbClr val="FF0000"/>
                </a:solidFill>
                <a:latin typeface="+mn-ea"/>
                <a:ea typeface="+mn-ea"/>
              </a:rPr>
              <a:t>, </a:t>
            </a:r>
            <a:r>
              <a:rPr kumimoji="0" lang="ko-KR" altLang="en-US" sz="1200">
                <a:solidFill>
                  <a:srgbClr val="FF0000"/>
                </a:solidFill>
                <a:latin typeface="+mn-ea"/>
                <a:ea typeface="+mn-ea"/>
              </a:rPr>
              <a:t>시스템 연동</a:t>
            </a:r>
            <a:r>
              <a:rPr kumimoji="0" lang="en-US" altLang="ko-KR" sz="1200">
                <a:solidFill>
                  <a:srgbClr val="FF0000"/>
                </a:solidFill>
                <a:latin typeface="+mn-ea"/>
                <a:ea typeface="+mn-ea"/>
              </a:rPr>
              <a:t>,</a:t>
            </a:r>
          </a:p>
          <a:p>
            <a:pPr algn="ctr" latinLnBrk="0"/>
            <a:r>
              <a:rPr kumimoji="0" lang="ko-KR" altLang="en-US" sz="1200">
                <a:solidFill>
                  <a:srgbClr val="FF0000"/>
                </a:solidFill>
                <a:latin typeface="+mn-ea"/>
                <a:ea typeface="+mn-ea"/>
              </a:rPr>
              <a:t>시험가동</a:t>
            </a:r>
            <a:endParaRPr kumimoji="0" lang="ko-KR" altLang="en-US" sz="12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0" name="AutoShape 17">
            <a:extLst>
              <a:ext uri="{FF2B5EF4-FFF2-40B4-BE49-F238E27FC236}">
                <a16:creationId xmlns:a16="http://schemas.microsoft.com/office/drawing/2014/main" id="{8ED61041-BD50-4D17-ACAC-88E578E4D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8690" y="2307150"/>
            <a:ext cx="1754908" cy="546883"/>
          </a:xfrm>
          <a:prstGeom prst="rect">
            <a:avLst/>
          </a:prstGeom>
          <a:noFill/>
          <a:ln w="3175">
            <a:solidFill>
              <a:srgbClr val="2696E2"/>
            </a:solidFill>
            <a:miter lim="800000"/>
            <a:headEnd/>
            <a:tailEnd/>
          </a:ln>
        </p:spPr>
        <p:txBody>
          <a:bodyPr lIns="99569" tIns="49785" rIns="99569" bIns="49785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latinLnBrk="0"/>
            <a:r>
              <a:rPr kumimoji="0" lang="ko-KR" altLang="en-US" sz="1200">
                <a:solidFill>
                  <a:srgbClr val="FF0000"/>
                </a:solidFill>
                <a:latin typeface="+mn-ea"/>
                <a:ea typeface="+mn-ea"/>
              </a:rPr>
              <a:t>안정화 및 모니터링</a:t>
            </a:r>
            <a:endParaRPr kumimoji="0" lang="ko-KR" altLang="en-US" sz="12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1" name="AutoShape 17">
            <a:extLst>
              <a:ext uri="{FF2B5EF4-FFF2-40B4-BE49-F238E27FC236}">
                <a16:creationId xmlns:a16="http://schemas.microsoft.com/office/drawing/2014/main" id="{B0201D25-517D-A460-3011-5C9F27572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3764" y="3368629"/>
            <a:ext cx="1952270" cy="504000"/>
          </a:xfrm>
          <a:prstGeom prst="rect">
            <a:avLst/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/>
            <a:r>
              <a:rPr kumimoji="0" lang="ko-KR" altLang="en-US" sz="1200">
                <a:solidFill>
                  <a:srgbClr val="000000"/>
                </a:solidFill>
                <a:latin typeface="+mn-ea"/>
                <a:ea typeface="+mn-ea"/>
              </a:rPr>
              <a:t>메일 백업 매뉴얼</a:t>
            </a:r>
            <a:endParaRPr kumimoji="0" lang="en-US" altLang="ko-KR" sz="1200">
              <a:solidFill>
                <a:srgbClr val="000000"/>
              </a:solidFill>
              <a:latin typeface="+mn-ea"/>
              <a:ea typeface="+mn-ea"/>
            </a:endParaRPr>
          </a:p>
          <a:p>
            <a:pPr algn="ctr"/>
            <a:r>
              <a:rPr kumimoji="0" lang="ko-KR" altLang="en-US" sz="1200">
                <a:solidFill>
                  <a:srgbClr val="000000"/>
                </a:solidFill>
                <a:latin typeface="+mn-ea"/>
                <a:ea typeface="+mn-ea"/>
              </a:rPr>
              <a:t>배포</a:t>
            </a:r>
            <a:endParaRPr kumimoji="0" lang="en-US" altLang="ko-KR" sz="12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2" name="AutoShape 17">
            <a:extLst>
              <a:ext uri="{FF2B5EF4-FFF2-40B4-BE49-F238E27FC236}">
                <a16:creationId xmlns:a16="http://schemas.microsoft.com/office/drawing/2014/main" id="{908BD724-5FA8-DB11-2FD8-8A64951C5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873" y="2926649"/>
            <a:ext cx="1754908" cy="1553810"/>
          </a:xfrm>
          <a:prstGeom prst="rect">
            <a:avLst/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/>
            <a:r>
              <a:rPr kumimoji="0" lang="ko-KR" altLang="en-US" sz="1400">
                <a:solidFill>
                  <a:srgbClr val="000000"/>
                </a:solidFill>
                <a:latin typeface="+mn-ea"/>
                <a:ea typeface="+mn-ea"/>
              </a:rPr>
              <a:t>본가동</a:t>
            </a:r>
            <a:r>
              <a:rPr kumimoji="0" lang="en-US" altLang="ko-KR" sz="140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kumimoji="0" lang="ko-KR" altLang="en-US" sz="1400">
                <a:solidFill>
                  <a:srgbClr val="000000"/>
                </a:solidFill>
                <a:latin typeface="+mn-ea"/>
                <a:ea typeface="+mn-ea"/>
              </a:rPr>
              <a:t>안정화</a:t>
            </a:r>
            <a:endParaRPr kumimoji="0"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1" name="AutoShape 17">
            <a:extLst>
              <a:ext uri="{FF2B5EF4-FFF2-40B4-BE49-F238E27FC236}">
                <a16:creationId xmlns:a16="http://schemas.microsoft.com/office/drawing/2014/main" id="{C1E9B413-9F15-C2C5-1093-3F24C1B32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4298" y="3368629"/>
            <a:ext cx="1952270" cy="504000"/>
          </a:xfrm>
          <a:prstGeom prst="rect">
            <a:avLst/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/>
            <a:r>
              <a:rPr kumimoji="0" lang="ko-KR" altLang="en-US" sz="1200">
                <a:solidFill>
                  <a:srgbClr val="000000"/>
                </a:solidFill>
                <a:latin typeface="+mn-ea"/>
                <a:ea typeface="+mn-ea"/>
              </a:rPr>
              <a:t>전자결제 시스템</a:t>
            </a:r>
            <a:endParaRPr kumimoji="0" lang="en-US" altLang="ko-KR" sz="1200">
              <a:solidFill>
                <a:srgbClr val="000000"/>
              </a:solidFill>
              <a:latin typeface="+mn-ea"/>
              <a:ea typeface="+mn-ea"/>
            </a:endParaRPr>
          </a:p>
          <a:p>
            <a:pPr algn="ctr"/>
            <a:r>
              <a:rPr kumimoji="0" lang="ko-KR" altLang="en-US" sz="1200">
                <a:solidFill>
                  <a:srgbClr val="000000"/>
                </a:solidFill>
                <a:latin typeface="+mn-ea"/>
                <a:ea typeface="+mn-ea"/>
              </a:rPr>
              <a:t>선오픈</a:t>
            </a:r>
            <a:endParaRPr kumimoji="0" lang="en-US" altLang="ko-KR" sz="12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2" name="AutoShape 17">
            <a:extLst>
              <a:ext uri="{FF2B5EF4-FFF2-40B4-BE49-F238E27FC236}">
                <a16:creationId xmlns:a16="http://schemas.microsoft.com/office/drawing/2014/main" id="{DA7BFDD5-162E-5862-AAF8-4BD1D2672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4298" y="2926649"/>
            <a:ext cx="3951736" cy="378599"/>
          </a:xfrm>
          <a:prstGeom prst="rect">
            <a:avLst/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/>
            <a:r>
              <a:rPr kumimoji="0" lang="ko-KR" altLang="en-US" sz="1200">
                <a:solidFill>
                  <a:srgbClr val="000000"/>
                </a:solidFill>
                <a:latin typeface="+mn-ea"/>
                <a:ea typeface="+mn-ea"/>
              </a:rPr>
              <a:t>조직도</a:t>
            </a:r>
            <a:r>
              <a:rPr kumimoji="0" lang="en-US" altLang="ko-KR" sz="120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kumimoji="0" lang="ko-KR" altLang="en-US" sz="1200">
                <a:solidFill>
                  <a:srgbClr val="000000"/>
                </a:solidFill>
                <a:latin typeface="+mn-ea"/>
                <a:ea typeface="+mn-ea"/>
              </a:rPr>
              <a:t>시스템 연동</a:t>
            </a:r>
            <a:endParaRPr kumimoji="0" lang="en-US" altLang="ko-KR" sz="12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3" name="AutoShape 17">
            <a:extLst>
              <a:ext uri="{FF2B5EF4-FFF2-40B4-BE49-F238E27FC236}">
                <a16:creationId xmlns:a16="http://schemas.microsoft.com/office/drawing/2014/main" id="{F0FD6E5D-FF45-CDE3-E040-71F9924F9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4298" y="3933417"/>
            <a:ext cx="3951735" cy="547042"/>
          </a:xfrm>
          <a:prstGeom prst="rect">
            <a:avLst/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/>
            <a:r>
              <a:rPr kumimoji="0" lang="ko-KR" altLang="en-US" sz="1200">
                <a:solidFill>
                  <a:srgbClr val="000000"/>
                </a:solidFill>
                <a:latin typeface="+mn-ea"/>
                <a:ea typeface="+mn-ea"/>
              </a:rPr>
              <a:t>사용자 교육</a:t>
            </a:r>
            <a:r>
              <a:rPr kumimoji="0" lang="en-US" altLang="ko-KR" sz="120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kumimoji="0" lang="ko-KR" altLang="en-US" sz="1200">
                <a:solidFill>
                  <a:srgbClr val="000000"/>
                </a:solidFill>
                <a:latin typeface="+mn-ea"/>
                <a:ea typeface="+mn-ea"/>
              </a:rPr>
              <a:t>시험가동</a:t>
            </a:r>
            <a:endParaRPr kumimoji="0" lang="en-US" altLang="ko-KR" sz="12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077D9F8-D16B-95E0-718E-A52EED66F2B7}"/>
              </a:ext>
            </a:extLst>
          </p:cNvPr>
          <p:cNvCxnSpPr>
            <a:cxnSpLocks/>
          </p:cNvCxnSpPr>
          <p:nvPr/>
        </p:nvCxnSpPr>
        <p:spPr>
          <a:xfrm flipV="1">
            <a:off x="10030686" y="1274620"/>
            <a:ext cx="0" cy="517023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utoShape 129">
            <a:extLst>
              <a:ext uri="{FF2B5EF4-FFF2-40B4-BE49-F238E27FC236}">
                <a16:creationId xmlns:a16="http://schemas.microsoft.com/office/drawing/2014/main" id="{B2EA750A-03ED-81FD-5F78-5F1620317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9027" y="5239107"/>
            <a:ext cx="1754908" cy="489526"/>
          </a:xfrm>
          <a:prstGeom prst="rect">
            <a:avLst/>
          </a:prstGeom>
          <a:solidFill>
            <a:srgbClr val="F75443"/>
          </a:solidFill>
          <a:ln w="12700" algn="ctr">
            <a:solidFill>
              <a:srgbClr val="26644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>
                <a:solidFill>
                  <a:schemeClr val="bg1"/>
                </a:solidFill>
                <a:latin typeface="+mn-ea"/>
              </a:rPr>
              <a:t>기존 메일 서버</a:t>
            </a:r>
            <a:endParaRPr lang="en-US" altLang="ko-KR" sz="1200" b="1" kern="0">
              <a:solidFill>
                <a:schemeClr val="bg1"/>
              </a:solidFill>
              <a:latin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>
                <a:solidFill>
                  <a:schemeClr val="bg1"/>
                </a:solidFill>
                <a:latin typeface="+mn-ea"/>
              </a:rPr>
              <a:t>수발신 중지</a:t>
            </a:r>
            <a:endParaRPr kumimoji="0"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AutoShape 129">
            <a:extLst>
              <a:ext uri="{FF2B5EF4-FFF2-40B4-BE49-F238E27FC236}">
                <a16:creationId xmlns:a16="http://schemas.microsoft.com/office/drawing/2014/main" id="{7E5A3824-85E3-DA9D-E8DE-D8E3AA25A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9027" y="5775611"/>
            <a:ext cx="1754908" cy="489526"/>
          </a:xfrm>
          <a:prstGeom prst="rect">
            <a:avLst/>
          </a:prstGeom>
          <a:solidFill>
            <a:srgbClr val="0000FF"/>
          </a:solidFill>
          <a:ln w="12700" algn="ctr">
            <a:solidFill>
              <a:srgbClr val="26644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>
                <a:solidFill>
                  <a:schemeClr val="bg1"/>
                </a:solidFill>
                <a:latin typeface="+mn-ea"/>
              </a:rPr>
              <a:t>신규 메일 서버</a:t>
            </a:r>
            <a:endParaRPr lang="en-US" altLang="ko-KR" sz="1200" b="1" kern="0">
              <a:solidFill>
                <a:schemeClr val="bg1"/>
              </a:solidFill>
              <a:latin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>
                <a:solidFill>
                  <a:schemeClr val="bg1"/>
                </a:solidFill>
                <a:latin typeface="+mn-ea"/>
              </a:rPr>
              <a:t>수발신</a:t>
            </a:r>
            <a:endParaRPr kumimoji="0"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AutoShape 129">
            <a:extLst>
              <a:ext uri="{FF2B5EF4-FFF2-40B4-BE49-F238E27FC236}">
                <a16:creationId xmlns:a16="http://schemas.microsoft.com/office/drawing/2014/main" id="{6888CE82-B0A8-A443-5300-031FFC90E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090" y="5239107"/>
            <a:ext cx="8682175" cy="489526"/>
          </a:xfrm>
          <a:prstGeom prst="rect">
            <a:avLst/>
          </a:prstGeom>
          <a:noFill/>
          <a:ln w="12700" algn="ctr">
            <a:solidFill>
              <a:srgbClr val="26644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>
                <a:latin typeface="+mn-ea"/>
              </a:rPr>
              <a:t>기존 메일 서버 사용</a:t>
            </a:r>
            <a:endParaRPr kumimoji="0" lang="ko-KR" altLang="en-US" sz="1200" b="1" kern="0" dirty="0">
              <a:latin typeface="+mn-ea"/>
            </a:endParaRPr>
          </a:p>
        </p:txBody>
      </p:sp>
      <p:sp>
        <p:nvSpPr>
          <p:cNvPr id="46" name="AutoShape 129">
            <a:extLst>
              <a:ext uri="{FF2B5EF4-FFF2-40B4-BE49-F238E27FC236}">
                <a16:creationId xmlns:a16="http://schemas.microsoft.com/office/drawing/2014/main" id="{913B6AC8-EFD9-AC6F-916E-D7CCE652F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9535" y="5775611"/>
            <a:ext cx="3951730" cy="4895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algn="ctr">
            <a:solidFill>
              <a:srgbClr val="26644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>
                <a:latin typeface="+mn-ea"/>
              </a:rPr>
              <a:t>전자결제 동시 운영</a:t>
            </a:r>
            <a:r>
              <a:rPr lang="en-US" altLang="ko-KR" sz="1200" b="1" kern="0">
                <a:latin typeface="+mn-ea"/>
              </a:rPr>
              <a:t>(</a:t>
            </a:r>
            <a:r>
              <a:rPr lang="ko-KR" altLang="en-US" sz="1200" b="1" kern="0">
                <a:latin typeface="+mn-ea"/>
              </a:rPr>
              <a:t>구버전</a:t>
            </a:r>
            <a:r>
              <a:rPr lang="en-US" altLang="ko-KR" sz="1200" b="1" kern="0">
                <a:latin typeface="+mn-ea"/>
              </a:rPr>
              <a:t>,</a:t>
            </a:r>
            <a:r>
              <a:rPr lang="ko-KR" altLang="en-US" sz="1200" b="1" kern="0">
                <a:latin typeface="+mn-ea"/>
              </a:rPr>
              <a:t>신버전</a:t>
            </a:r>
            <a:r>
              <a:rPr lang="en-US" altLang="ko-KR" sz="1200" b="1" kern="0">
                <a:latin typeface="+mn-ea"/>
              </a:rPr>
              <a:t>)</a:t>
            </a:r>
            <a:endParaRPr kumimoji="0" lang="ko-KR" altLang="en-US" sz="1200" b="1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6883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B158-54CE-C18F-F251-A9E1FABF8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0C9B311-5725-A3F1-236C-B422A8A4BC7C}"/>
              </a:ext>
            </a:extLst>
          </p:cNvPr>
          <p:cNvGraphicFramePr>
            <a:graphicFrameLocks noGrp="1"/>
          </p:cNvGraphicFramePr>
          <p:nvPr/>
        </p:nvGraphicFramePr>
        <p:xfrm>
          <a:off x="251519" y="972386"/>
          <a:ext cx="11700334" cy="5347216"/>
        </p:xfrm>
        <a:graphic>
          <a:graphicData uri="http://schemas.openxmlformats.org/drawingml/2006/table">
            <a:tbl>
              <a:tblPr/>
              <a:tblGrid>
                <a:gridCol w="598226">
                  <a:extLst>
                    <a:ext uri="{9D8B030D-6E8A-4147-A177-3AD203B41FA5}">
                      <a16:colId xmlns:a16="http://schemas.microsoft.com/office/drawing/2014/main" val="2572971437"/>
                    </a:ext>
                  </a:extLst>
                </a:gridCol>
                <a:gridCol w="6151419">
                  <a:extLst>
                    <a:ext uri="{9D8B030D-6E8A-4147-A177-3AD203B41FA5}">
                      <a16:colId xmlns:a16="http://schemas.microsoft.com/office/drawing/2014/main" val="2887588538"/>
                    </a:ext>
                  </a:extLst>
                </a:gridCol>
                <a:gridCol w="4950689">
                  <a:extLst>
                    <a:ext uri="{9D8B030D-6E8A-4147-A177-3AD203B41FA5}">
                      <a16:colId xmlns:a16="http://schemas.microsoft.com/office/drawing/2014/main" val="2764205890"/>
                    </a:ext>
                  </a:extLst>
                </a:gridCol>
              </a:tblGrid>
              <a:tr h="31528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절차</a:t>
                      </a:r>
                      <a:endParaRPr lang="ko-KR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099435"/>
                  </a:ext>
                </a:extLst>
              </a:tr>
              <a:tr h="241075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프로세스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</a:pP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3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단계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오송신검사 → 승인필터검사 → 보안필터검사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승인필터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수신 메일이 설정한 필터 조건에 해당하는 경우 승인자의 </a:t>
                      </a:r>
                      <a:endParaRPr lang="en-US" altLang="ko-KR" sz="12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승인을 얻도록 설정</a:t>
                      </a:r>
                      <a:endParaRPr lang="en-US" altLang="ko-KR" sz="12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보안필터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외부 발송시 암호화 처리등을 설정</a:t>
                      </a:r>
                      <a:endParaRPr lang="en-US" altLang="ko-KR" sz="12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3223320"/>
                  </a:ext>
                </a:extLst>
              </a:tr>
              <a:tr h="262118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승인절차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</a:pP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257234372"/>
                  </a:ext>
                </a:extLst>
              </a:tr>
            </a:tbl>
          </a:graphicData>
        </a:graphic>
      </p:graphicFrame>
      <p:sp>
        <p:nvSpPr>
          <p:cNvPr id="15" name="제목 4">
            <a:extLst>
              <a:ext uri="{FF2B5EF4-FFF2-40B4-BE49-F238E27FC236}">
                <a16:creationId xmlns:a16="http://schemas.microsoft.com/office/drawing/2014/main" id="{6DC8B6BC-D169-31A8-C437-212FBD84F49A}"/>
              </a:ext>
            </a:extLst>
          </p:cNvPr>
          <p:cNvSpPr txBox="1">
            <a:spLocks/>
          </p:cNvSpPr>
          <p:nvPr/>
        </p:nvSpPr>
        <p:spPr>
          <a:xfrm>
            <a:off x="58192" y="657216"/>
            <a:ext cx="7200000" cy="295873"/>
          </a:xfrm>
          <a:prstGeom prst="rect">
            <a:avLst/>
          </a:prstGeom>
        </p:spPr>
        <p:txBody>
          <a:bodyPr/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 spc="0" baseline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400">
                <a:latin typeface="+mn-ea"/>
                <a:ea typeface="+mn-ea"/>
              </a:rPr>
              <a:t> 1-6. </a:t>
            </a:r>
            <a:r>
              <a:rPr lang="ko-KR" altLang="en-US" sz="1400">
                <a:latin typeface="+mn-ea"/>
                <a:ea typeface="+mn-ea"/>
              </a:rPr>
              <a:t>메일승인 프로세스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90E3FF3B-1E6B-DA32-4711-0818F51DA1A2}"/>
              </a:ext>
            </a:extLst>
          </p:cNvPr>
          <p:cNvSpPr txBox="1">
            <a:spLocks/>
          </p:cNvSpPr>
          <p:nvPr/>
        </p:nvSpPr>
        <p:spPr>
          <a:xfrm>
            <a:off x="5907561" y="6492044"/>
            <a:ext cx="358405" cy="21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2A6665-3514-4948-8E09-39272CC142EA}" type="slidenum">
              <a:rPr lang="ko-KR" altLang="en-US" smtClean="0">
                <a:latin typeface="+mn-ea"/>
              </a:rPr>
              <a:pPr/>
              <a:t>9</a:t>
            </a:fld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9D619-4174-0806-C936-948D9DC47862}"/>
              </a:ext>
            </a:extLst>
          </p:cNvPr>
          <p:cNvSpPr txBox="1"/>
          <p:nvPr/>
        </p:nvSpPr>
        <p:spPr>
          <a:xfrm>
            <a:off x="96256" y="38100"/>
            <a:ext cx="9260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2. </a:t>
            </a:r>
            <a:r>
              <a:rPr lang="ko-KR" altLang="en-US" sz="28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메일보안</a:t>
            </a:r>
            <a:endParaRPr lang="en-US" altLang="ko-KR" sz="1600" b="1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9DDADD-3CBD-4A04-2713-3058F88EEA83}"/>
              </a:ext>
            </a:extLst>
          </p:cNvPr>
          <p:cNvGrpSpPr/>
          <p:nvPr/>
        </p:nvGrpSpPr>
        <p:grpSpPr>
          <a:xfrm>
            <a:off x="906730" y="4183134"/>
            <a:ext cx="5879853" cy="1633929"/>
            <a:chOff x="890401" y="4566855"/>
            <a:chExt cx="5879853" cy="163392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9D28731-C2FC-D6DD-B060-D21FC94D7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401" y="4566855"/>
              <a:ext cx="5879853" cy="1633929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5699C5F-8AB9-83D5-8F61-9D1E8D39FFC0}"/>
                </a:ext>
              </a:extLst>
            </p:cNvPr>
            <p:cNvSpPr/>
            <p:nvPr/>
          </p:nvSpPr>
          <p:spPr>
            <a:xfrm>
              <a:off x="4544293" y="4849089"/>
              <a:ext cx="979056" cy="10734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F95551-560F-3525-641F-FCBF3093164C}"/>
                </a:ext>
              </a:extLst>
            </p:cNvPr>
            <p:cNvSpPr/>
            <p:nvPr/>
          </p:nvSpPr>
          <p:spPr>
            <a:xfrm>
              <a:off x="3334327" y="4849089"/>
              <a:ext cx="979056" cy="10734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49591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48825</TotalTime>
  <Words>3082</Words>
  <Application>Microsoft Office PowerPoint</Application>
  <PresentationFormat>와이드스크린</PresentationFormat>
  <Paragraphs>697</Paragraphs>
  <Slides>22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굴림체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영업팀</dc:creator>
  <cp:lastModifiedBy>TFOX</cp:lastModifiedBy>
  <cp:revision>1032</cp:revision>
  <cp:lastPrinted>2024-12-10T06:26:26Z</cp:lastPrinted>
  <dcterms:created xsi:type="dcterms:W3CDTF">2021-08-02T07:10:03Z</dcterms:created>
  <dcterms:modified xsi:type="dcterms:W3CDTF">2025-03-07T09:15:04Z</dcterms:modified>
</cp:coreProperties>
</file>